
<file path=[Content_Types].xml><?xml version="1.0" encoding="utf-8"?>
<Types xmlns="http://schemas.openxmlformats.org/package/2006/content-types">
  <Default Extension="png" ContentType="image/png"/>
  <Default Extension="mp3" ContentType="audio/mpe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90" r:id="rId3"/>
    <p:sldId id="291" r:id="rId4"/>
    <p:sldId id="257" r:id="rId5"/>
    <p:sldId id="276" r:id="rId6"/>
    <p:sldId id="295" r:id="rId7"/>
    <p:sldId id="296" r:id="rId8"/>
    <p:sldId id="275" r:id="rId9"/>
    <p:sldId id="269" r:id="rId10"/>
    <p:sldId id="272" r:id="rId11"/>
    <p:sldId id="292" r:id="rId12"/>
    <p:sldId id="29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AAABA245-0D1B-4721-823B-3D04F2A28AF3}">
          <p14:sldIdLst>
            <p14:sldId id="256"/>
            <p14:sldId id="290"/>
            <p14:sldId id="291"/>
            <p14:sldId id="257"/>
            <p14:sldId id="276"/>
            <p14:sldId id="295"/>
            <p14:sldId id="296"/>
            <p14:sldId id="275"/>
            <p14:sldId id="269"/>
            <p14:sldId id="272"/>
            <p14:sldId id="292"/>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BDF9"/>
    <a:srgbClr val="CFCFC9"/>
    <a:srgbClr val="C19595"/>
    <a:srgbClr val="F02E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660"/>
  </p:normalViewPr>
  <p:slideViewPr>
    <p:cSldViewPr snapToGrid="0">
      <p:cViewPr varScale="1">
        <p:scale>
          <a:sx n="105" d="100"/>
          <a:sy n="105" d="100"/>
        </p:scale>
        <p:origin x="11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5106FA-AE3E-4F37-B1E3-EA5EF0513959}" type="doc">
      <dgm:prSet loTypeId="urn:microsoft.com/office/officeart/2005/8/layout/radial1" loCatId="relationship" qsTypeId="urn:microsoft.com/office/officeart/2005/8/quickstyle/simple3" qsCatId="simple" csTypeId="urn:microsoft.com/office/officeart/2005/8/colors/accent1_2" csCatId="accent1" phldr="1"/>
      <dgm:spPr/>
      <dgm:t>
        <a:bodyPr/>
        <a:lstStyle/>
        <a:p>
          <a:endParaRPr lang="en-GB"/>
        </a:p>
      </dgm:t>
    </dgm:pt>
    <dgm:pt modelId="{1ECB8822-5FEE-41BE-B5FB-A47D0A428FE2}">
      <dgm:prSet phldrT="[Text]"/>
      <dgm:spPr/>
      <dgm:t>
        <a:bodyPr/>
        <a:lstStyle/>
        <a:p>
          <a:r>
            <a:rPr lang="en-GB" dirty="0" smtClean="0"/>
            <a:t>CONSUMER BEHAVIOUR</a:t>
          </a:r>
          <a:endParaRPr lang="en-GB" dirty="0"/>
        </a:p>
      </dgm:t>
    </dgm:pt>
    <dgm:pt modelId="{63EAC810-8D3A-4411-92BF-F91235235575}" type="parTrans" cxnId="{CFEE2200-24D6-487D-A1C2-79585711FB95}">
      <dgm:prSet/>
      <dgm:spPr/>
      <dgm:t>
        <a:bodyPr/>
        <a:lstStyle/>
        <a:p>
          <a:endParaRPr lang="en-GB"/>
        </a:p>
      </dgm:t>
    </dgm:pt>
    <dgm:pt modelId="{EC48F47D-4F7B-46C2-9B87-EB5BD287D058}" type="sibTrans" cxnId="{CFEE2200-24D6-487D-A1C2-79585711FB95}">
      <dgm:prSet/>
      <dgm:spPr/>
      <dgm:t>
        <a:bodyPr/>
        <a:lstStyle/>
        <a:p>
          <a:endParaRPr lang="en-GB"/>
        </a:p>
      </dgm:t>
    </dgm:pt>
    <dgm:pt modelId="{944CED34-E60E-4A75-9FBC-EE030E486D2D}">
      <dgm:prSet phldrT="[Text]" custT="1"/>
      <dgm:spPr/>
      <dgm:t>
        <a:bodyPr/>
        <a:lstStyle/>
        <a:p>
          <a:r>
            <a:rPr lang="en-GB" sz="1200" dirty="0" smtClean="0"/>
            <a:t>Needs, wants, values &amp; Personality</a:t>
          </a:r>
          <a:endParaRPr lang="en-GB" sz="1200" dirty="0"/>
        </a:p>
      </dgm:t>
    </dgm:pt>
    <dgm:pt modelId="{4A3ABCFD-D3D8-433F-84FC-039C9349BB10}" type="parTrans" cxnId="{42F9DF05-9F9F-4B7F-B184-26B8C1433A67}">
      <dgm:prSet>
        <dgm:style>
          <a:lnRef idx="3">
            <a:schemeClr val="accent3"/>
          </a:lnRef>
          <a:fillRef idx="0">
            <a:schemeClr val="accent3"/>
          </a:fillRef>
          <a:effectRef idx="2">
            <a:schemeClr val="accent3"/>
          </a:effectRef>
          <a:fontRef idx="minor">
            <a:schemeClr val="tx1"/>
          </a:fontRef>
        </dgm:style>
      </dgm:prSet>
      <dgm:spPr/>
      <dgm:t>
        <a:bodyPr/>
        <a:lstStyle/>
        <a:p>
          <a:endParaRPr lang="en-GB"/>
        </a:p>
      </dgm:t>
    </dgm:pt>
    <dgm:pt modelId="{2AC63018-4950-47AF-9B93-43B75FCA198C}" type="sibTrans" cxnId="{42F9DF05-9F9F-4B7F-B184-26B8C1433A67}">
      <dgm:prSet/>
      <dgm:spPr/>
      <dgm:t>
        <a:bodyPr/>
        <a:lstStyle/>
        <a:p>
          <a:endParaRPr lang="en-GB"/>
        </a:p>
      </dgm:t>
    </dgm:pt>
    <dgm:pt modelId="{858AB9AB-5DC6-4F4B-8BD1-438F281469D1}">
      <dgm:prSet phldrT="[Text]" custT="1"/>
      <dgm:spPr/>
      <dgm:t>
        <a:bodyPr/>
        <a:lstStyle/>
        <a:p>
          <a:r>
            <a:rPr lang="en-GB" sz="1200" dirty="0" smtClean="0"/>
            <a:t>Demographics </a:t>
          </a:r>
          <a:endParaRPr lang="en-GB" sz="1200" dirty="0"/>
        </a:p>
      </dgm:t>
    </dgm:pt>
    <dgm:pt modelId="{E239E4E2-4B6F-4653-AC44-7FB0C5716128}" type="parTrans" cxnId="{D183B810-FA85-464A-A117-9BC162C699AF}">
      <dgm:prSet>
        <dgm:style>
          <a:lnRef idx="3">
            <a:schemeClr val="accent3"/>
          </a:lnRef>
          <a:fillRef idx="0">
            <a:schemeClr val="accent3"/>
          </a:fillRef>
          <a:effectRef idx="2">
            <a:schemeClr val="accent3"/>
          </a:effectRef>
          <a:fontRef idx="minor">
            <a:schemeClr val="tx1"/>
          </a:fontRef>
        </dgm:style>
      </dgm:prSet>
      <dgm:spPr/>
      <dgm:t>
        <a:bodyPr/>
        <a:lstStyle/>
        <a:p>
          <a:endParaRPr lang="en-GB"/>
        </a:p>
      </dgm:t>
    </dgm:pt>
    <dgm:pt modelId="{A0A78B7A-CA50-4C05-982F-F0A90AAE32DB}" type="sibTrans" cxnId="{D183B810-FA85-464A-A117-9BC162C699AF}">
      <dgm:prSet/>
      <dgm:spPr/>
      <dgm:t>
        <a:bodyPr/>
        <a:lstStyle/>
        <a:p>
          <a:endParaRPr lang="en-GB"/>
        </a:p>
      </dgm:t>
    </dgm:pt>
    <dgm:pt modelId="{FBE91801-8D84-4860-A001-A8204BC5D465}">
      <dgm:prSet phldrT="[Text]" custT="1"/>
      <dgm:spPr/>
      <dgm:t>
        <a:bodyPr/>
        <a:lstStyle/>
        <a:p>
          <a:r>
            <a:rPr lang="en-GB" sz="1200" dirty="0" smtClean="0"/>
            <a:t>Information processing &amp; decision making</a:t>
          </a:r>
          <a:endParaRPr lang="en-GB" sz="1200" dirty="0"/>
        </a:p>
      </dgm:t>
    </dgm:pt>
    <dgm:pt modelId="{B0D6CB94-3258-4090-AEF2-E7069A9AC7AF}" type="parTrans" cxnId="{D1B77F5D-B292-41F2-A59E-1401C0ACFC01}">
      <dgm:prSet>
        <dgm:style>
          <a:lnRef idx="3">
            <a:schemeClr val="accent3"/>
          </a:lnRef>
          <a:fillRef idx="0">
            <a:schemeClr val="accent3"/>
          </a:fillRef>
          <a:effectRef idx="2">
            <a:schemeClr val="accent3"/>
          </a:effectRef>
          <a:fontRef idx="minor">
            <a:schemeClr val="tx1"/>
          </a:fontRef>
        </dgm:style>
      </dgm:prSet>
      <dgm:spPr/>
      <dgm:t>
        <a:bodyPr/>
        <a:lstStyle/>
        <a:p>
          <a:endParaRPr lang="en-GB"/>
        </a:p>
      </dgm:t>
    </dgm:pt>
    <dgm:pt modelId="{50C9071D-8FD6-48B1-AC03-C33EFAF4F4AE}" type="sibTrans" cxnId="{D1B77F5D-B292-41F2-A59E-1401C0ACFC01}">
      <dgm:prSet/>
      <dgm:spPr/>
      <dgm:t>
        <a:bodyPr/>
        <a:lstStyle/>
        <a:p>
          <a:endParaRPr lang="en-GB"/>
        </a:p>
      </dgm:t>
    </dgm:pt>
    <dgm:pt modelId="{185FDE9B-46C1-4960-A769-12C2D6AF9352}">
      <dgm:prSet phldrT="[Text]" custT="1"/>
      <dgm:spPr/>
      <dgm:t>
        <a:bodyPr/>
        <a:lstStyle/>
        <a:p>
          <a:r>
            <a:rPr lang="en-GB" sz="1200" dirty="0" smtClean="0"/>
            <a:t>Marketing Strategy</a:t>
          </a:r>
          <a:endParaRPr lang="en-GB" sz="1200" dirty="0"/>
        </a:p>
      </dgm:t>
    </dgm:pt>
    <dgm:pt modelId="{B320FD95-0EC5-4C8C-B6F2-3461A71E7A1F}" type="parTrans" cxnId="{00DC25EE-F741-416B-9594-DC2D40291869}">
      <dgm:prSet>
        <dgm:style>
          <a:lnRef idx="3">
            <a:schemeClr val="accent3"/>
          </a:lnRef>
          <a:fillRef idx="0">
            <a:schemeClr val="accent3"/>
          </a:fillRef>
          <a:effectRef idx="2">
            <a:schemeClr val="accent3"/>
          </a:effectRef>
          <a:fontRef idx="minor">
            <a:schemeClr val="tx1"/>
          </a:fontRef>
        </dgm:style>
      </dgm:prSet>
      <dgm:spPr/>
      <dgm:t>
        <a:bodyPr/>
        <a:lstStyle/>
        <a:p>
          <a:endParaRPr lang="en-GB"/>
        </a:p>
      </dgm:t>
    </dgm:pt>
    <dgm:pt modelId="{48DEA3F2-0B29-4734-9F5D-8A03129F94F5}" type="sibTrans" cxnId="{00DC25EE-F741-416B-9594-DC2D40291869}">
      <dgm:prSet/>
      <dgm:spPr/>
      <dgm:t>
        <a:bodyPr/>
        <a:lstStyle/>
        <a:p>
          <a:endParaRPr lang="en-GB"/>
        </a:p>
      </dgm:t>
    </dgm:pt>
    <dgm:pt modelId="{9E9B08F7-9C6B-44A1-A0BF-7CA781058E67}">
      <dgm:prSet custT="1"/>
      <dgm:spPr/>
      <dgm:t>
        <a:bodyPr/>
        <a:lstStyle/>
        <a:p>
          <a:r>
            <a:rPr lang="en-GB" sz="1200" dirty="0" smtClean="0"/>
            <a:t>Regulatory Policy</a:t>
          </a:r>
          <a:endParaRPr lang="en-GB" sz="1200" dirty="0"/>
        </a:p>
      </dgm:t>
    </dgm:pt>
    <dgm:pt modelId="{54B31B88-BC88-452F-ABDD-0934BAB2FE2C}" type="parTrans" cxnId="{EFEF1C4F-E8B8-46F8-A797-B515F95F50BD}">
      <dgm:prSet>
        <dgm:style>
          <a:lnRef idx="3">
            <a:schemeClr val="accent3"/>
          </a:lnRef>
          <a:fillRef idx="0">
            <a:schemeClr val="accent3"/>
          </a:fillRef>
          <a:effectRef idx="2">
            <a:schemeClr val="accent3"/>
          </a:effectRef>
          <a:fontRef idx="minor">
            <a:schemeClr val="tx1"/>
          </a:fontRef>
        </dgm:style>
      </dgm:prSet>
      <dgm:spPr/>
      <dgm:t>
        <a:bodyPr/>
        <a:lstStyle/>
        <a:p>
          <a:endParaRPr lang="en-GB"/>
        </a:p>
      </dgm:t>
    </dgm:pt>
    <dgm:pt modelId="{7DDDC6D5-6A3E-413C-9FAB-BDAFE279A284}" type="sibTrans" cxnId="{EFEF1C4F-E8B8-46F8-A797-B515F95F50BD}">
      <dgm:prSet/>
      <dgm:spPr/>
      <dgm:t>
        <a:bodyPr/>
        <a:lstStyle/>
        <a:p>
          <a:endParaRPr lang="en-GB"/>
        </a:p>
      </dgm:t>
    </dgm:pt>
    <dgm:pt modelId="{A628CAEB-9DA7-4F47-B269-CD64C0E2AFA6}">
      <dgm:prSet custT="1"/>
      <dgm:spPr/>
      <dgm:t>
        <a:bodyPr/>
        <a:lstStyle/>
        <a:p>
          <a:r>
            <a:rPr lang="en-GB" sz="1200" dirty="0" smtClean="0"/>
            <a:t>Purchase &amp; use behaviour</a:t>
          </a:r>
          <a:endParaRPr lang="en-GB" sz="1200" dirty="0"/>
        </a:p>
      </dgm:t>
    </dgm:pt>
    <dgm:pt modelId="{C900A76A-12D8-4AE4-9133-7F836C09EE74}" type="parTrans" cxnId="{F3C1EC89-7C5B-4A6F-92CA-23356046C2E5}">
      <dgm:prSet>
        <dgm:style>
          <a:lnRef idx="3">
            <a:schemeClr val="accent3"/>
          </a:lnRef>
          <a:fillRef idx="0">
            <a:schemeClr val="accent3"/>
          </a:fillRef>
          <a:effectRef idx="2">
            <a:schemeClr val="accent3"/>
          </a:effectRef>
          <a:fontRef idx="minor">
            <a:schemeClr val="tx1"/>
          </a:fontRef>
        </dgm:style>
      </dgm:prSet>
      <dgm:spPr/>
      <dgm:t>
        <a:bodyPr/>
        <a:lstStyle/>
        <a:p>
          <a:endParaRPr lang="en-GB"/>
        </a:p>
      </dgm:t>
    </dgm:pt>
    <dgm:pt modelId="{85246165-B31E-4472-A6E4-5A8E625F0389}" type="sibTrans" cxnId="{F3C1EC89-7C5B-4A6F-92CA-23356046C2E5}">
      <dgm:prSet/>
      <dgm:spPr/>
      <dgm:t>
        <a:bodyPr/>
        <a:lstStyle/>
        <a:p>
          <a:endParaRPr lang="en-GB"/>
        </a:p>
      </dgm:t>
    </dgm:pt>
    <dgm:pt modelId="{0C5EC917-6FF8-429A-BE71-BFF87723D8A0}" type="pres">
      <dgm:prSet presAssocID="{1E5106FA-AE3E-4F37-B1E3-EA5EF0513959}" presName="cycle" presStyleCnt="0">
        <dgm:presLayoutVars>
          <dgm:chMax val="1"/>
          <dgm:dir/>
          <dgm:animLvl val="ctr"/>
          <dgm:resizeHandles val="exact"/>
        </dgm:presLayoutVars>
      </dgm:prSet>
      <dgm:spPr/>
      <dgm:t>
        <a:bodyPr/>
        <a:lstStyle/>
        <a:p>
          <a:endParaRPr lang="en-GB"/>
        </a:p>
      </dgm:t>
    </dgm:pt>
    <dgm:pt modelId="{85734091-0589-48AC-87BA-70E60DEF1FD0}" type="pres">
      <dgm:prSet presAssocID="{1ECB8822-5FEE-41BE-B5FB-A47D0A428FE2}" presName="centerShape" presStyleLbl="node0" presStyleIdx="0" presStyleCnt="1" custScaleX="182181"/>
      <dgm:spPr/>
      <dgm:t>
        <a:bodyPr/>
        <a:lstStyle/>
        <a:p>
          <a:endParaRPr lang="en-GB"/>
        </a:p>
      </dgm:t>
    </dgm:pt>
    <dgm:pt modelId="{53B5C0B4-E210-45E8-BD8E-B7C77C797BA5}" type="pres">
      <dgm:prSet presAssocID="{4A3ABCFD-D3D8-433F-84FC-039C9349BB10}" presName="Name9" presStyleLbl="parChTrans1D2" presStyleIdx="0" presStyleCnt="6"/>
      <dgm:spPr/>
      <dgm:t>
        <a:bodyPr/>
        <a:lstStyle/>
        <a:p>
          <a:endParaRPr lang="en-GB"/>
        </a:p>
      </dgm:t>
    </dgm:pt>
    <dgm:pt modelId="{BD572629-B996-4F6E-9FE4-1CBB28DD0F3E}" type="pres">
      <dgm:prSet presAssocID="{4A3ABCFD-D3D8-433F-84FC-039C9349BB10}" presName="connTx" presStyleLbl="parChTrans1D2" presStyleIdx="0" presStyleCnt="6"/>
      <dgm:spPr/>
      <dgm:t>
        <a:bodyPr/>
        <a:lstStyle/>
        <a:p>
          <a:endParaRPr lang="en-GB"/>
        </a:p>
      </dgm:t>
    </dgm:pt>
    <dgm:pt modelId="{0B39A3E6-146A-4C17-BCD1-D472CA69EA00}" type="pres">
      <dgm:prSet presAssocID="{944CED34-E60E-4A75-9FBC-EE030E486D2D}" presName="node" presStyleLbl="node1" presStyleIdx="0" presStyleCnt="6" custScaleX="185049" custScaleY="120972">
        <dgm:presLayoutVars>
          <dgm:bulletEnabled val="1"/>
        </dgm:presLayoutVars>
      </dgm:prSet>
      <dgm:spPr/>
      <dgm:t>
        <a:bodyPr/>
        <a:lstStyle/>
        <a:p>
          <a:endParaRPr lang="en-GB"/>
        </a:p>
      </dgm:t>
    </dgm:pt>
    <dgm:pt modelId="{C4DAEE01-0C64-4961-9DF7-2F2DC69E81E8}" type="pres">
      <dgm:prSet presAssocID="{E239E4E2-4B6F-4653-AC44-7FB0C5716128}" presName="Name9" presStyleLbl="parChTrans1D2" presStyleIdx="1" presStyleCnt="6"/>
      <dgm:spPr/>
      <dgm:t>
        <a:bodyPr/>
        <a:lstStyle/>
        <a:p>
          <a:endParaRPr lang="en-GB"/>
        </a:p>
      </dgm:t>
    </dgm:pt>
    <dgm:pt modelId="{80979DD7-8E0F-45E0-BC71-FC5D6A3AAF61}" type="pres">
      <dgm:prSet presAssocID="{E239E4E2-4B6F-4653-AC44-7FB0C5716128}" presName="connTx" presStyleLbl="parChTrans1D2" presStyleIdx="1" presStyleCnt="6"/>
      <dgm:spPr/>
      <dgm:t>
        <a:bodyPr/>
        <a:lstStyle/>
        <a:p>
          <a:endParaRPr lang="en-GB"/>
        </a:p>
      </dgm:t>
    </dgm:pt>
    <dgm:pt modelId="{28FD87FE-29FA-4750-9A8C-E046BDA59A1A}" type="pres">
      <dgm:prSet presAssocID="{858AB9AB-5DC6-4F4B-8BD1-438F281469D1}" presName="node" presStyleLbl="node1" presStyleIdx="1" presStyleCnt="6" custScaleX="185049" custScaleY="120972" custRadScaleRad="203345" custRadScaleInc="52553">
        <dgm:presLayoutVars>
          <dgm:bulletEnabled val="1"/>
        </dgm:presLayoutVars>
      </dgm:prSet>
      <dgm:spPr/>
      <dgm:t>
        <a:bodyPr/>
        <a:lstStyle/>
        <a:p>
          <a:endParaRPr lang="en-GB"/>
        </a:p>
      </dgm:t>
    </dgm:pt>
    <dgm:pt modelId="{C0E1A0D0-66F6-4135-AAF6-BDEEFC1A336E}" type="pres">
      <dgm:prSet presAssocID="{B0D6CB94-3258-4090-AEF2-E7069A9AC7AF}" presName="Name9" presStyleLbl="parChTrans1D2" presStyleIdx="2" presStyleCnt="6"/>
      <dgm:spPr/>
      <dgm:t>
        <a:bodyPr/>
        <a:lstStyle/>
        <a:p>
          <a:endParaRPr lang="en-GB"/>
        </a:p>
      </dgm:t>
    </dgm:pt>
    <dgm:pt modelId="{66614DE4-24F5-430A-8569-F14FB7DEBDA0}" type="pres">
      <dgm:prSet presAssocID="{B0D6CB94-3258-4090-AEF2-E7069A9AC7AF}" presName="connTx" presStyleLbl="parChTrans1D2" presStyleIdx="2" presStyleCnt="6"/>
      <dgm:spPr/>
      <dgm:t>
        <a:bodyPr/>
        <a:lstStyle/>
        <a:p>
          <a:endParaRPr lang="en-GB"/>
        </a:p>
      </dgm:t>
    </dgm:pt>
    <dgm:pt modelId="{D6E64134-E2A8-4C9D-9D08-8DE2873767A1}" type="pres">
      <dgm:prSet presAssocID="{FBE91801-8D84-4860-A001-A8204BC5D465}" presName="node" presStyleLbl="node1" presStyleIdx="2" presStyleCnt="6" custScaleX="185049" custScaleY="120972" custRadScaleRad="209814" custRadScaleInc="-52076">
        <dgm:presLayoutVars>
          <dgm:bulletEnabled val="1"/>
        </dgm:presLayoutVars>
      </dgm:prSet>
      <dgm:spPr/>
      <dgm:t>
        <a:bodyPr/>
        <a:lstStyle/>
        <a:p>
          <a:endParaRPr lang="en-GB"/>
        </a:p>
      </dgm:t>
    </dgm:pt>
    <dgm:pt modelId="{979BCF20-5C4D-448B-A13F-6251B2F50891}" type="pres">
      <dgm:prSet presAssocID="{C900A76A-12D8-4AE4-9133-7F836C09EE74}" presName="Name9" presStyleLbl="parChTrans1D2" presStyleIdx="3" presStyleCnt="6"/>
      <dgm:spPr/>
      <dgm:t>
        <a:bodyPr/>
        <a:lstStyle/>
        <a:p>
          <a:endParaRPr lang="en-GB"/>
        </a:p>
      </dgm:t>
    </dgm:pt>
    <dgm:pt modelId="{1E5DAE8D-FA84-4A77-8604-2122AC46268A}" type="pres">
      <dgm:prSet presAssocID="{C900A76A-12D8-4AE4-9133-7F836C09EE74}" presName="connTx" presStyleLbl="parChTrans1D2" presStyleIdx="3" presStyleCnt="6"/>
      <dgm:spPr/>
      <dgm:t>
        <a:bodyPr/>
        <a:lstStyle/>
        <a:p>
          <a:endParaRPr lang="en-GB"/>
        </a:p>
      </dgm:t>
    </dgm:pt>
    <dgm:pt modelId="{639E2086-822E-4953-8F70-18CEC3ED16E4}" type="pres">
      <dgm:prSet presAssocID="{A628CAEB-9DA7-4F47-B269-CD64C0E2AFA6}" presName="node" presStyleLbl="node1" presStyleIdx="3" presStyleCnt="6" custScaleX="185049" custScaleY="120972" custRadScaleRad="104456" custRadScaleInc="3564">
        <dgm:presLayoutVars>
          <dgm:bulletEnabled val="1"/>
        </dgm:presLayoutVars>
      </dgm:prSet>
      <dgm:spPr/>
      <dgm:t>
        <a:bodyPr/>
        <a:lstStyle/>
        <a:p>
          <a:endParaRPr lang="en-GB"/>
        </a:p>
      </dgm:t>
    </dgm:pt>
    <dgm:pt modelId="{04D8895D-476B-42B5-9A3F-4CCBEA3AB2A3}" type="pres">
      <dgm:prSet presAssocID="{54B31B88-BC88-452F-ABDD-0934BAB2FE2C}" presName="Name9" presStyleLbl="parChTrans1D2" presStyleIdx="4" presStyleCnt="6"/>
      <dgm:spPr/>
      <dgm:t>
        <a:bodyPr/>
        <a:lstStyle/>
        <a:p>
          <a:endParaRPr lang="en-GB"/>
        </a:p>
      </dgm:t>
    </dgm:pt>
    <dgm:pt modelId="{37E1D4C4-78BB-4C58-A76E-9B33FEC97788}" type="pres">
      <dgm:prSet presAssocID="{54B31B88-BC88-452F-ABDD-0934BAB2FE2C}" presName="connTx" presStyleLbl="parChTrans1D2" presStyleIdx="4" presStyleCnt="6"/>
      <dgm:spPr/>
      <dgm:t>
        <a:bodyPr/>
        <a:lstStyle/>
        <a:p>
          <a:endParaRPr lang="en-GB"/>
        </a:p>
      </dgm:t>
    </dgm:pt>
    <dgm:pt modelId="{EECB23FA-FD45-4EF0-A1DE-82646BF881BF}" type="pres">
      <dgm:prSet presAssocID="{9E9B08F7-9C6B-44A1-A0BF-7CA781058E67}" presName="node" presStyleLbl="node1" presStyleIdx="4" presStyleCnt="6" custScaleX="185049" custScaleY="120972" custRadScaleRad="178492" custRadScaleInc="45774">
        <dgm:presLayoutVars>
          <dgm:bulletEnabled val="1"/>
        </dgm:presLayoutVars>
      </dgm:prSet>
      <dgm:spPr/>
      <dgm:t>
        <a:bodyPr/>
        <a:lstStyle/>
        <a:p>
          <a:endParaRPr lang="en-GB"/>
        </a:p>
      </dgm:t>
    </dgm:pt>
    <dgm:pt modelId="{9A614AF4-6841-4956-93E8-8ED24D7CE939}" type="pres">
      <dgm:prSet presAssocID="{B320FD95-0EC5-4C8C-B6F2-3461A71E7A1F}" presName="Name9" presStyleLbl="parChTrans1D2" presStyleIdx="5" presStyleCnt="6"/>
      <dgm:spPr/>
      <dgm:t>
        <a:bodyPr/>
        <a:lstStyle/>
        <a:p>
          <a:endParaRPr lang="en-GB"/>
        </a:p>
      </dgm:t>
    </dgm:pt>
    <dgm:pt modelId="{BB54791D-4888-42C8-9B82-29A301D9E12B}" type="pres">
      <dgm:prSet presAssocID="{B320FD95-0EC5-4C8C-B6F2-3461A71E7A1F}" presName="connTx" presStyleLbl="parChTrans1D2" presStyleIdx="5" presStyleCnt="6"/>
      <dgm:spPr/>
      <dgm:t>
        <a:bodyPr/>
        <a:lstStyle/>
        <a:p>
          <a:endParaRPr lang="en-GB"/>
        </a:p>
      </dgm:t>
    </dgm:pt>
    <dgm:pt modelId="{FEB5D316-BCD3-413D-853C-C628598A7FCE}" type="pres">
      <dgm:prSet presAssocID="{185FDE9B-46C1-4960-A769-12C2D6AF9352}" presName="node" presStyleLbl="node1" presStyleIdx="5" presStyleCnt="6" custScaleX="185049" custScaleY="120972" custRadScaleRad="178492" custRadScaleInc="-45774">
        <dgm:presLayoutVars>
          <dgm:bulletEnabled val="1"/>
        </dgm:presLayoutVars>
      </dgm:prSet>
      <dgm:spPr/>
      <dgm:t>
        <a:bodyPr/>
        <a:lstStyle/>
        <a:p>
          <a:endParaRPr lang="en-GB"/>
        </a:p>
      </dgm:t>
    </dgm:pt>
  </dgm:ptLst>
  <dgm:cxnLst>
    <dgm:cxn modelId="{FF0A2E1D-67A9-496A-BCC8-27A8ED56B876}" type="presOf" srcId="{E239E4E2-4B6F-4653-AC44-7FB0C5716128}" destId="{C4DAEE01-0C64-4961-9DF7-2F2DC69E81E8}" srcOrd="0" destOrd="0" presId="urn:microsoft.com/office/officeart/2005/8/layout/radial1"/>
    <dgm:cxn modelId="{00DC25EE-F741-416B-9594-DC2D40291869}" srcId="{1ECB8822-5FEE-41BE-B5FB-A47D0A428FE2}" destId="{185FDE9B-46C1-4960-A769-12C2D6AF9352}" srcOrd="5" destOrd="0" parTransId="{B320FD95-0EC5-4C8C-B6F2-3461A71E7A1F}" sibTransId="{48DEA3F2-0B29-4734-9F5D-8A03129F94F5}"/>
    <dgm:cxn modelId="{8D888FB6-8D38-44A2-AAE2-98A31E8F02CA}" type="presOf" srcId="{B0D6CB94-3258-4090-AEF2-E7069A9AC7AF}" destId="{C0E1A0D0-66F6-4135-AAF6-BDEEFC1A336E}" srcOrd="0" destOrd="0" presId="urn:microsoft.com/office/officeart/2005/8/layout/radial1"/>
    <dgm:cxn modelId="{E893F73F-DCBC-492B-9D03-222B942135D3}" type="presOf" srcId="{4A3ABCFD-D3D8-433F-84FC-039C9349BB10}" destId="{BD572629-B996-4F6E-9FE4-1CBB28DD0F3E}" srcOrd="1" destOrd="0" presId="urn:microsoft.com/office/officeart/2005/8/layout/radial1"/>
    <dgm:cxn modelId="{0B4CFD3E-92CB-42DC-8585-F0F5FF6121BD}" type="presOf" srcId="{FBE91801-8D84-4860-A001-A8204BC5D465}" destId="{D6E64134-E2A8-4C9D-9D08-8DE2873767A1}" srcOrd="0" destOrd="0" presId="urn:microsoft.com/office/officeart/2005/8/layout/radial1"/>
    <dgm:cxn modelId="{B87AF7A4-9718-4E6A-A40B-A2E760FF3174}" type="presOf" srcId="{C900A76A-12D8-4AE4-9133-7F836C09EE74}" destId="{979BCF20-5C4D-448B-A13F-6251B2F50891}" srcOrd="0" destOrd="0" presId="urn:microsoft.com/office/officeart/2005/8/layout/radial1"/>
    <dgm:cxn modelId="{1E12BF1E-6B35-4B0F-A4E6-C5E8A623D045}" type="presOf" srcId="{C900A76A-12D8-4AE4-9133-7F836C09EE74}" destId="{1E5DAE8D-FA84-4A77-8604-2122AC46268A}" srcOrd="1" destOrd="0" presId="urn:microsoft.com/office/officeart/2005/8/layout/radial1"/>
    <dgm:cxn modelId="{08A21AA0-B0C2-4DD8-A6AC-0A902A946CEE}" type="presOf" srcId="{54B31B88-BC88-452F-ABDD-0934BAB2FE2C}" destId="{37E1D4C4-78BB-4C58-A76E-9B33FEC97788}" srcOrd="1" destOrd="0" presId="urn:microsoft.com/office/officeart/2005/8/layout/radial1"/>
    <dgm:cxn modelId="{436DE01B-3043-41FB-B34E-4DF5C74987F0}" type="presOf" srcId="{944CED34-E60E-4A75-9FBC-EE030E486D2D}" destId="{0B39A3E6-146A-4C17-BCD1-D472CA69EA00}" srcOrd="0" destOrd="0" presId="urn:microsoft.com/office/officeart/2005/8/layout/radial1"/>
    <dgm:cxn modelId="{EFEF1C4F-E8B8-46F8-A797-B515F95F50BD}" srcId="{1ECB8822-5FEE-41BE-B5FB-A47D0A428FE2}" destId="{9E9B08F7-9C6B-44A1-A0BF-7CA781058E67}" srcOrd="4" destOrd="0" parTransId="{54B31B88-BC88-452F-ABDD-0934BAB2FE2C}" sibTransId="{7DDDC6D5-6A3E-413C-9FAB-BDAFE279A284}"/>
    <dgm:cxn modelId="{3C7F2FFE-13BA-4233-92D4-00C5F43FF8C8}" type="presOf" srcId="{54B31B88-BC88-452F-ABDD-0934BAB2FE2C}" destId="{04D8895D-476B-42B5-9A3F-4CCBEA3AB2A3}" srcOrd="0" destOrd="0" presId="urn:microsoft.com/office/officeart/2005/8/layout/radial1"/>
    <dgm:cxn modelId="{69DE4D2E-5FA4-4293-9D6B-CFF0E0D877DD}" type="presOf" srcId="{E239E4E2-4B6F-4653-AC44-7FB0C5716128}" destId="{80979DD7-8E0F-45E0-BC71-FC5D6A3AAF61}" srcOrd="1" destOrd="0" presId="urn:microsoft.com/office/officeart/2005/8/layout/radial1"/>
    <dgm:cxn modelId="{5B36F330-4420-49AB-8A63-B3F456E812DC}" type="presOf" srcId="{1E5106FA-AE3E-4F37-B1E3-EA5EF0513959}" destId="{0C5EC917-6FF8-429A-BE71-BFF87723D8A0}" srcOrd="0" destOrd="0" presId="urn:microsoft.com/office/officeart/2005/8/layout/radial1"/>
    <dgm:cxn modelId="{F3C1EC89-7C5B-4A6F-92CA-23356046C2E5}" srcId="{1ECB8822-5FEE-41BE-B5FB-A47D0A428FE2}" destId="{A628CAEB-9DA7-4F47-B269-CD64C0E2AFA6}" srcOrd="3" destOrd="0" parTransId="{C900A76A-12D8-4AE4-9133-7F836C09EE74}" sibTransId="{85246165-B31E-4472-A6E4-5A8E625F0389}"/>
    <dgm:cxn modelId="{42F9DF05-9F9F-4B7F-B184-26B8C1433A67}" srcId="{1ECB8822-5FEE-41BE-B5FB-A47D0A428FE2}" destId="{944CED34-E60E-4A75-9FBC-EE030E486D2D}" srcOrd="0" destOrd="0" parTransId="{4A3ABCFD-D3D8-433F-84FC-039C9349BB10}" sibTransId="{2AC63018-4950-47AF-9B93-43B75FCA198C}"/>
    <dgm:cxn modelId="{A47D0F9F-0944-45E3-A683-905EBEBF3E63}" type="presOf" srcId="{858AB9AB-5DC6-4F4B-8BD1-438F281469D1}" destId="{28FD87FE-29FA-4750-9A8C-E046BDA59A1A}" srcOrd="0" destOrd="0" presId="urn:microsoft.com/office/officeart/2005/8/layout/radial1"/>
    <dgm:cxn modelId="{FF680D05-9D34-430E-8899-38C460632FAD}" type="presOf" srcId="{185FDE9B-46C1-4960-A769-12C2D6AF9352}" destId="{FEB5D316-BCD3-413D-853C-C628598A7FCE}" srcOrd="0" destOrd="0" presId="urn:microsoft.com/office/officeart/2005/8/layout/radial1"/>
    <dgm:cxn modelId="{EC3ADD2A-E907-4C0A-A2C2-03CEDB3D2DE7}" type="presOf" srcId="{A628CAEB-9DA7-4F47-B269-CD64C0E2AFA6}" destId="{639E2086-822E-4953-8F70-18CEC3ED16E4}" srcOrd="0" destOrd="0" presId="urn:microsoft.com/office/officeart/2005/8/layout/radial1"/>
    <dgm:cxn modelId="{D1B77F5D-B292-41F2-A59E-1401C0ACFC01}" srcId="{1ECB8822-5FEE-41BE-B5FB-A47D0A428FE2}" destId="{FBE91801-8D84-4860-A001-A8204BC5D465}" srcOrd="2" destOrd="0" parTransId="{B0D6CB94-3258-4090-AEF2-E7069A9AC7AF}" sibTransId="{50C9071D-8FD6-48B1-AC03-C33EFAF4F4AE}"/>
    <dgm:cxn modelId="{CFEE2200-24D6-487D-A1C2-79585711FB95}" srcId="{1E5106FA-AE3E-4F37-B1E3-EA5EF0513959}" destId="{1ECB8822-5FEE-41BE-B5FB-A47D0A428FE2}" srcOrd="0" destOrd="0" parTransId="{63EAC810-8D3A-4411-92BF-F91235235575}" sibTransId="{EC48F47D-4F7B-46C2-9B87-EB5BD287D058}"/>
    <dgm:cxn modelId="{5A4A946A-7F80-4D32-ADD9-A54C65FEFEF3}" type="presOf" srcId="{1ECB8822-5FEE-41BE-B5FB-A47D0A428FE2}" destId="{85734091-0589-48AC-87BA-70E60DEF1FD0}" srcOrd="0" destOrd="0" presId="urn:microsoft.com/office/officeart/2005/8/layout/radial1"/>
    <dgm:cxn modelId="{192930FE-8687-46C8-B2CA-85EFAC0FE61B}" type="presOf" srcId="{B0D6CB94-3258-4090-AEF2-E7069A9AC7AF}" destId="{66614DE4-24F5-430A-8569-F14FB7DEBDA0}" srcOrd="1" destOrd="0" presId="urn:microsoft.com/office/officeart/2005/8/layout/radial1"/>
    <dgm:cxn modelId="{3EF59073-B597-4D26-A2B9-8A74B9B34B79}" type="presOf" srcId="{9E9B08F7-9C6B-44A1-A0BF-7CA781058E67}" destId="{EECB23FA-FD45-4EF0-A1DE-82646BF881BF}" srcOrd="0" destOrd="0" presId="urn:microsoft.com/office/officeart/2005/8/layout/radial1"/>
    <dgm:cxn modelId="{A781C95A-707E-47CD-972B-AC16BC662817}" type="presOf" srcId="{B320FD95-0EC5-4C8C-B6F2-3461A71E7A1F}" destId="{BB54791D-4888-42C8-9B82-29A301D9E12B}" srcOrd="1" destOrd="0" presId="urn:microsoft.com/office/officeart/2005/8/layout/radial1"/>
    <dgm:cxn modelId="{35C71023-F39C-410C-85F9-C9769E8AA1EA}" type="presOf" srcId="{4A3ABCFD-D3D8-433F-84FC-039C9349BB10}" destId="{53B5C0B4-E210-45E8-BD8E-B7C77C797BA5}" srcOrd="0" destOrd="0" presId="urn:microsoft.com/office/officeart/2005/8/layout/radial1"/>
    <dgm:cxn modelId="{D183B810-FA85-464A-A117-9BC162C699AF}" srcId="{1ECB8822-5FEE-41BE-B5FB-A47D0A428FE2}" destId="{858AB9AB-5DC6-4F4B-8BD1-438F281469D1}" srcOrd="1" destOrd="0" parTransId="{E239E4E2-4B6F-4653-AC44-7FB0C5716128}" sibTransId="{A0A78B7A-CA50-4C05-982F-F0A90AAE32DB}"/>
    <dgm:cxn modelId="{06433A05-E02D-40CB-8591-6373CBA803C8}" type="presOf" srcId="{B320FD95-0EC5-4C8C-B6F2-3461A71E7A1F}" destId="{9A614AF4-6841-4956-93E8-8ED24D7CE939}" srcOrd="0" destOrd="0" presId="urn:microsoft.com/office/officeart/2005/8/layout/radial1"/>
    <dgm:cxn modelId="{704E325F-47E6-4B83-ACAF-B34466029EA8}" type="presParOf" srcId="{0C5EC917-6FF8-429A-BE71-BFF87723D8A0}" destId="{85734091-0589-48AC-87BA-70E60DEF1FD0}" srcOrd="0" destOrd="0" presId="urn:microsoft.com/office/officeart/2005/8/layout/radial1"/>
    <dgm:cxn modelId="{94288B02-FC71-4F17-8AA9-365FE0073372}" type="presParOf" srcId="{0C5EC917-6FF8-429A-BE71-BFF87723D8A0}" destId="{53B5C0B4-E210-45E8-BD8E-B7C77C797BA5}" srcOrd="1" destOrd="0" presId="urn:microsoft.com/office/officeart/2005/8/layout/radial1"/>
    <dgm:cxn modelId="{436CB167-F67B-4A5B-9B71-E40FF3B4B032}" type="presParOf" srcId="{53B5C0B4-E210-45E8-BD8E-B7C77C797BA5}" destId="{BD572629-B996-4F6E-9FE4-1CBB28DD0F3E}" srcOrd="0" destOrd="0" presId="urn:microsoft.com/office/officeart/2005/8/layout/radial1"/>
    <dgm:cxn modelId="{4288D612-E44D-477A-9B42-47C8BCC8507D}" type="presParOf" srcId="{0C5EC917-6FF8-429A-BE71-BFF87723D8A0}" destId="{0B39A3E6-146A-4C17-BCD1-D472CA69EA00}" srcOrd="2" destOrd="0" presId="urn:microsoft.com/office/officeart/2005/8/layout/radial1"/>
    <dgm:cxn modelId="{0137B7D4-80FD-4752-8C75-F2AFDD64F5EE}" type="presParOf" srcId="{0C5EC917-6FF8-429A-BE71-BFF87723D8A0}" destId="{C4DAEE01-0C64-4961-9DF7-2F2DC69E81E8}" srcOrd="3" destOrd="0" presId="urn:microsoft.com/office/officeart/2005/8/layout/radial1"/>
    <dgm:cxn modelId="{B3D5940E-9EF1-43B9-A05A-FEFBE4F00BB3}" type="presParOf" srcId="{C4DAEE01-0C64-4961-9DF7-2F2DC69E81E8}" destId="{80979DD7-8E0F-45E0-BC71-FC5D6A3AAF61}" srcOrd="0" destOrd="0" presId="urn:microsoft.com/office/officeart/2005/8/layout/radial1"/>
    <dgm:cxn modelId="{DEC6EE22-5B39-4A96-A2B9-0A76A0E23123}" type="presParOf" srcId="{0C5EC917-6FF8-429A-BE71-BFF87723D8A0}" destId="{28FD87FE-29FA-4750-9A8C-E046BDA59A1A}" srcOrd="4" destOrd="0" presId="urn:microsoft.com/office/officeart/2005/8/layout/radial1"/>
    <dgm:cxn modelId="{C032F70A-5479-46AC-B417-0187307CFFF9}" type="presParOf" srcId="{0C5EC917-6FF8-429A-BE71-BFF87723D8A0}" destId="{C0E1A0D0-66F6-4135-AAF6-BDEEFC1A336E}" srcOrd="5" destOrd="0" presId="urn:microsoft.com/office/officeart/2005/8/layout/radial1"/>
    <dgm:cxn modelId="{798B579D-FEBB-423B-A1B7-C4B7EAF8D7B2}" type="presParOf" srcId="{C0E1A0D0-66F6-4135-AAF6-BDEEFC1A336E}" destId="{66614DE4-24F5-430A-8569-F14FB7DEBDA0}" srcOrd="0" destOrd="0" presId="urn:microsoft.com/office/officeart/2005/8/layout/radial1"/>
    <dgm:cxn modelId="{CAC0E394-0DCE-4686-9FB3-E81CF66753B1}" type="presParOf" srcId="{0C5EC917-6FF8-429A-BE71-BFF87723D8A0}" destId="{D6E64134-E2A8-4C9D-9D08-8DE2873767A1}" srcOrd="6" destOrd="0" presId="urn:microsoft.com/office/officeart/2005/8/layout/radial1"/>
    <dgm:cxn modelId="{4F8B6797-2206-4116-AC3A-C01DE191150B}" type="presParOf" srcId="{0C5EC917-6FF8-429A-BE71-BFF87723D8A0}" destId="{979BCF20-5C4D-448B-A13F-6251B2F50891}" srcOrd="7" destOrd="0" presId="urn:microsoft.com/office/officeart/2005/8/layout/radial1"/>
    <dgm:cxn modelId="{C00AF7AB-A6B7-42E8-98A1-7E0222B0888E}" type="presParOf" srcId="{979BCF20-5C4D-448B-A13F-6251B2F50891}" destId="{1E5DAE8D-FA84-4A77-8604-2122AC46268A}" srcOrd="0" destOrd="0" presId="urn:microsoft.com/office/officeart/2005/8/layout/radial1"/>
    <dgm:cxn modelId="{C90B6916-513D-4349-9D2D-DC5D178FEA19}" type="presParOf" srcId="{0C5EC917-6FF8-429A-BE71-BFF87723D8A0}" destId="{639E2086-822E-4953-8F70-18CEC3ED16E4}" srcOrd="8" destOrd="0" presId="urn:microsoft.com/office/officeart/2005/8/layout/radial1"/>
    <dgm:cxn modelId="{D5BCD72C-0D85-4B17-B554-9FD59404821D}" type="presParOf" srcId="{0C5EC917-6FF8-429A-BE71-BFF87723D8A0}" destId="{04D8895D-476B-42B5-9A3F-4CCBEA3AB2A3}" srcOrd="9" destOrd="0" presId="urn:microsoft.com/office/officeart/2005/8/layout/radial1"/>
    <dgm:cxn modelId="{603C3B4D-5F98-4B58-B9E9-4C99C9818430}" type="presParOf" srcId="{04D8895D-476B-42B5-9A3F-4CCBEA3AB2A3}" destId="{37E1D4C4-78BB-4C58-A76E-9B33FEC97788}" srcOrd="0" destOrd="0" presId="urn:microsoft.com/office/officeart/2005/8/layout/radial1"/>
    <dgm:cxn modelId="{3CD0FFE7-D4D8-4D07-99FF-AA545F714A89}" type="presParOf" srcId="{0C5EC917-6FF8-429A-BE71-BFF87723D8A0}" destId="{EECB23FA-FD45-4EF0-A1DE-82646BF881BF}" srcOrd="10" destOrd="0" presId="urn:microsoft.com/office/officeart/2005/8/layout/radial1"/>
    <dgm:cxn modelId="{811AACCA-0EA3-4E48-82A1-BCECDD30E666}" type="presParOf" srcId="{0C5EC917-6FF8-429A-BE71-BFF87723D8A0}" destId="{9A614AF4-6841-4956-93E8-8ED24D7CE939}" srcOrd="11" destOrd="0" presId="urn:microsoft.com/office/officeart/2005/8/layout/radial1"/>
    <dgm:cxn modelId="{D91C8B0D-4FB3-427D-B4FA-6E77FB55697F}" type="presParOf" srcId="{9A614AF4-6841-4956-93E8-8ED24D7CE939}" destId="{BB54791D-4888-42C8-9B82-29A301D9E12B}" srcOrd="0" destOrd="0" presId="urn:microsoft.com/office/officeart/2005/8/layout/radial1"/>
    <dgm:cxn modelId="{CC468EDA-A414-4DB7-A77C-8BFDE5C1367C}" type="presParOf" srcId="{0C5EC917-6FF8-429A-BE71-BFF87723D8A0}" destId="{FEB5D316-BCD3-413D-853C-C628598A7FCE}" srcOrd="12"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38019-019C-4C31-99F2-2895434C76BB}" type="datetimeFigureOut">
              <a:rPr lang="en-US" smtClean="0"/>
              <a:t>6/22/2015</a:t>
            </a:fld>
            <a:endParaRPr 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E5E60-8BE5-4379-8DEE-0EC49587F9EA}" type="slidenum">
              <a:rPr lang="en-US" smtClean="0"/>
              <a:t>‹#›</a:t>
            </a:fld>
            <a:endParaRPr lang="en-US"/>
          </a:p>
        </p:txBody>
      </p:sp>
    </p:spTree>
    <p:extLst>
      <p:ext uri="{BB962C8B-B14F-4D97-AF65-F5344CB8AC3E}">
        <p14:creationId xmlns:p14="http://schemas.microsoft.com/office/powerpoint/2010/main" val="4030426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10"/>
          </p:nvPr>
        </p:nvSpPr>
        <p:spPr/>
        <p:txBody>
          <a:bodyPr/>
          <a:lstStyle/>
          <a:p>
            <a:fld id="{E25E5E60-8BE5-4379-8DEE-0EC49587F9EA}" type="slidenum">
              <a:rPr lang="en-US" smtClean="0"/>
              <a:t>4</a:t>
            </a:fld>
            <a:endParaRPr lang="en-US"/>
          </a:p>
        </p:txBody>
      </p:sp>
    </p:spTree>
    <p:extLst>
      <p:ext uri="{BB962C8B-B14F-4D97-AF65-F5344CB8AC3E}">
        <p14:creationId xmlns:p14="http://schemas.microsoft.com/office/powerpoint/2010/main" val="374141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a:p>
        </p:txBody>
      </p:sp>
      <p:sp>
        <p:nvSpPr>
          <p:cNvPr id="4" name="日期版面配置區 3"/>
          <p:cNvSpPr>
            <a:spLocks noGrp="1"/>
          </p:cNvSpPr>
          <p:nvPr>
            <p:ph type="dt" sz="half" idx="10"/>
          </p:nvPr>
        </p:nvSpPr>
        <p:spPr/>
        <p:txBody>
          <a:bodyPr/>
          <a:lstStyle/>
          <a:p>
            <a:fld id="{6F0C1CE0-ADE9-4012-8A13-55066EC878C0}" type="datetimeFigureOut">
              <a:rPr lang="en-US" smtClean="0"/>
              <a:t>6/22/2015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E8728B8-8BDE-46B2-B5A7-8833D0A7678A}" type="slidenum">
              <a:rPr lang="en-US" smtClean="0"/>
              <a:t>‹#›</a:t>
            </a:fld>
            <a:endParaRPr lang="en-US"/>
          </a:p>
        </p:txBody>
      </p:sp>
    </p:spTree>
    <p:extLst>
      <p:ext uri="{BB962C8B-B14F-4D97-AF65-F5344CB8AC3E}">
        <p14:creationId xmlns:p14="http://schemas.microsoft.com/office/powerpoint/2010/main" val="1897728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p>
            <a:fld id="{6F0C1CE0-ADE9-4012-8A13-55066EC878C0}" type="datetimeFigureOut">
              <a:rPr lang="en-US" smtClean="0"/>
              <a:t>6/22/2015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E8728B8-8BDE-46B2-B5A7-8833D0A7678A}" type="slidenum">
              <a:rPr lang="en-US" smtClean="0"/>
              <a:t>‹#›</a:t>
            </a:fld>
            <a:endParaRPr lang="en-US"/>
          </a:p>
        </p:txBody>
      </p:sp>
    </p:spTree>
    <p:extLst>
      <p:ext uri="{BB962C8B-B14F-4D97-AF65-F5344CB8AC3E}">
        <p14:creationId xmlns:p14="http://schemas.microsoft.com/office/powerpoint/2010/main" val="3683921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p>
            <a:fld id="{6F0C1CE0-ADE9-4012-8A13-55066EC878C0}" type="datetimeFigureOut">
              <a:rPr lang="en-US" smtClean="0"/>
              <a:t>6/22/2015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E8728B8-8BDE-46B2-B5A7-8833D0A7678A}" type="slidenum">
              <a:rPr lang="en-US" smtClean="0"/>
              <a:t>‹#›</a:t>
            </a:fld>
            <a:endParaRPr lang="en-US"/>
          </a:p>
        </p:txBody>
      </p:sp>
    </p:spTree>
    <p:extLst>
      <p:ext uri="{BB962C8B-B14F-4D97-AF65-F5344CB8AC3E}">
        <p14:creationId xmlns:p14="http://schemas.microsoft.com/office/powerpoint/2010/main" val="3764347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p>
            <a:fld id="{6F0C1CE0-ADE9-4012-8A13-55066EC878C0}" type="datetimeFigureOut">
              <a:rPr lang="en-US" smtClean="0"/>
              <a:t>6/22/2015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E8728B8-8BDE-46B2-B5A7-8833D0A7678A}" type="slidenum">
              <a:rPr lang="en-US" smtClean="0"/>
              <a:t>‹#›</a:t>
            </a:fld>
            <a:endParaRPr lang="en-US"/>
          </a:p>
        </p:txBody>
      </p:sp>
    </p:spTree>
    <p:extLst>
      <p:ext uri="{BB962C8B-B14F-4D97-AF65-F5344CB8AC3E}">
        <p14:creationId xmlns:p14="http://schemas.microsoft.com/office/powerpoint/2010/main" val="143333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6F0C1CE0-ADE9-4012-8A13-55066EC878C0}" type="datetimeFigureOut">
              <a:rPr lang="en-US" smtClean="0"/>
              <a:t>6/22/2015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5E8728B8-8BDE-46B2-B5A7-8833D0A7678A}" type="slidenum">
              <a:rPr lang="en-US" smtClean="0"/>
              <a:t>‹#›</a:t>
            </a:fld>
            <a:endParaRPr lang="en-US"/>
          </a:p>
        </p:txBody>
      </p:sp>
    </p:spTree>
    <p:extLst>
      <p:ext uri="{BB962C8B-B14F-4D97-AF65-F5344CB8AC3E}">
        <p14:creationId xmlns:p14="http://schemas.microsoft.com/office/powerpoint/2010/main" val="458453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4"/>
          <p:cNvSpPr>
            <a:spLocks noGrp="1"/>
          </p:cNvSpPr>
          <p:nvPr>
            <p:ph type="dt" sz="half" idx="10"/>
          </p:nvPr>
        </p:nvSpPr>
        <p:spPr/>
        <p:txBody>
          <a:bodyPr/>
          <a:lstStyle/>
          <a:p>
            <a:fld id="{6F0C1CE0-ADE9-4012-8A13-55066EC878C0}" type="datetimeFigureOut">
              <a:rPr lang="en-US" smtClean="0"/>
              <a:t>6/22/2015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5E8728B8-8BDE-46B2-B5A7-8833D0A7678A}" type="slidenum">
              <a:rPr lang="en-US" smtClean="0"/>
              <a:t>‹#›</a:t>
            </a:fld>
            <a:endParaRPr lang="en-US"/>
          </a:p>
        </p:txBody>
      </p:sp>
    </p:spTree>
    <p:extLst>
      <p:ext uri="{BB962C8B-B14F-4D97-AF65-F5344CB8AC3E}">
        <p14:creationId xmlns:p14="http://schemas.microsoft.com/office/powerpoint/2010/main" val="1897784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日期版面配置區 6"/>
          <p:cNvSpPr>
            <a:spLocks noGrp="1"/>
          </p:cNvSpPr>
          <p:nvPr>
            <p:ph type="dt" sz="half" idx="10"/>
          </p:nvPr>
        </p:nvSpPr>
        <p:spPr/>
        <p:txBody>
          <a:bodyPr/>
          <a:lstStyle/>
          <a:p>
            <a:fld id="{6F0C1CE0-ADE9-4012-8A13-55066EC878C0}" type="datetimeFigureOut">
              <a:rPr lang="en-US" smtClean="0"/>
              <a:t>6/22/2015</a:t>
            </a:fld>
            <a:endParaRPr lang="en-US"/>
          </a:p>
        </p:txBody>
      </p:sp>
      <p:sp>
        <p:nvSpPr>
          <p:cNvPr id="8" name="頁尾版面配置區 7"/>
          <p:cNvSpPr>
            <a:spLocks noGrp="1"/>
          </p:cNvSpPr>
          <p:nvPr>
            <p:ph type="ftr" sz="quarter" idx="11"/>
          </p:nvPr>
        </p:nvSpPr>
        <p:spPr/>
        <p:txBody>
          <a:bodyPr/>
          <a:lstStyle/>
          <a:p>
            <a:endParaRPr lang="en-US"/>
          </a:p>
        </p:txBody>
      </p:sp>
      <p:sp>
        <p:nvSpPr>
          <p:cNvPr id="9" name="投影片編號版面配置區 8"/>
          <p:cNvSpPr>
            <a:spLocks noGrp="1"/>
          </p:cNvSpPr>
          <p:nvPr>
            <p:ph type="sldNum" sz="quarter" idx="12"/>
          </p:nvPr>
        </p:nvSpPr>
        <p:spPr/>
        <p:txBody>
          <a:bodyPr/>
          <a:lstStyle/>
          <a:p>
            <a:fld id="{5E8728B8-8BDE-46B2-B5A7-8833D0A7678A}" type="slidenum">
              <a:rPr lang="en-US" smtClean="0"/>
              <a:t>‹#›</a:t>
            </a:fld>
            <a:endParaRPr lang="en-US"/>
          </a:p>
        </p:txBody>
      </p:sp>
    </p:spTree>
    <p:extLst>
      <p:ext uri="{BB962C8B-B14F-4D97-AF65-F5344CB8AC3E}">
        <p14:creationId xmlns:p14="http://schemas.microsoft.com/office/powerpoint/2010/main" val="3074810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日期版面配置區 2"/>
          <p:cNvSpPr>
            <a:spLocks noGrp="1"/>
          </p:cNvSpPr>
          <p:nvPr>
            <p:ph type="dt" sz="half" idx="10"/>
          </p:nvPr>
        </p:nvSpPr>
        <p:spPr/>
        <p:txBody>
          <a:bodyPr/>
          <a:lstStyle/>
          <a:p>
            <a:fld id="{6F0C1CE0-ADE9-4012-8A13-55066EC878C0}" type="datetimeFigureOut">
              <a:rPr lang="en-US" smtClean="0"/>
              <a:t>6/22/2015</a:t>
            </a:fld>
            <a:endParaRPr lang="en-US"/>
          </a:p>
        </p:txBody>
      </p:sp>
      <p:sp>
        <p:nvSpPr>
          <p:cNvPr id="4" name="頁尾版面配置區 3"/>
          <p:cNvSpPr>
            <a:spLocks noGrp="1"/>
          </p:cNvSpPr>
          <p:nvPr>
            <p:ph type="ftr" sz="quarter" idx="11"/>
          </p:nvPr>
        </p:nvSpPr>
        <p:spPr/>
        <p:txBody>
          <a:bodyPr/>
          <a:lstStyle/>
          <a:p>
            <a:endParaRPr lang="en-US"/>
          </a:p>
        </p:txBody>
      </p:sp>
      <p:sp>
        <p:nvSpPr>
          <p:cNvPr id="5" name="投影片編號版面配置區 4"/>
          <p:cNvSpPr>
            <a:spLocks noGrp="1"/>
          </p:cNvSpPr>
          <p:nvPr>
            <p:ph type="sldNum" sz="quarter" idx="12"/>
          </p:nvPr>
        </p:nvSpPr>
        <p:spPr/>
        <p:txBody>
          <a:bodyPr/>
          <a:lstStyle/>
          <a:p>
            <a:fld id="{5E8728B8-8BDE-46B2-B5A7-8833D0A7678A}" type="slidenum">
              <a:rPr lang="en-US" smtClean="0"/>
              <a:t>‹#›</a:t>
            </a:fld>
            <a:endParaRPr lang="en-US"/>
          </a:p>
        </p:txBody>
      </p:sp>
    </p:spTree>
    <p:extLst>
      <p:ext uri="{BB962C8B-B14F-4D97-AF65-F5344CB8AC3E}">
        <p14:creationId xmlns:p14="http://schemas.microsoft.com/office/powerpoint/2010/main" val="2498307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6F0C1CE0-ADE9-4012-8A13-55066EC878C0}" type="datetimeFigureOut">
              <a:rPr lang="en-US" smtClean="0"/>
              <a:t>6/22/2015</a:t>
            </a:fld>
            <a:endParaRPr lang="en-US"/>
          </a:p>
        </p:txBody>
      </p:sp>
      <p:sp>
        <p:nvSpPr>
          <p:cNvPr id="3" name="頁尾版面配置區 2"/>
          <p:cNvSpPr>
            <a:spLocks noGrp="1"/>
          </p:cNvSpPr>
          <p:nvPr>
            <p:ph type="ftr" sz="quarter" idx="11"/>
          </p:nvPr>
        </p:nvSpPr>
        <p:spPr/>
        <p:txBody>
          <a:bodyPr/>
          <a:lstStyle/>
          <a:p>
            <a:endParaRPr lang="en-US"/>
          </a:p>
        </p:txBody>
      </p:sp>
      <p:sp>
        <p:nvSpPr>
          <p:cNvPr id="4" name="投影片編號版面配置區 3"/>
          <p:cNvSpPr>
            <a:spLocks noGrp="1"/>
          </p:cNvSpPr>
          <p:nvPr>
            <p:ph type="sldNum" sz="quarter" idx="12"/>
          </p:nvPr>
        </p:nvSpPr>
        <p:spPr/>
        <p:txBody>
          <a:bodyPr/>
          <a:lstStyle/>
          <a:p>
            <a:fld id="{5E8728B8-8BDE-46B2-B5A7-8833D0A7678A}" type="slidenum">
              <a:rPr lang="en-US" smtClean="0"/>
              <a:t>‹#›</a:t>
            </a:fld>
            <a:endParaRPr lang="en-US"/>
          </a:p>
        </p:txBody>
      </p:sp>
    </p:spTree>
    <p:extLst>
      <p:ext uri="{BB962C8B-B14F-4D97-AF65-F5344CB8AC3E}">
        <p14:creationId xmlns:p14="http://schemas.microsoft.com/office/powerpoint/2010/main" val="432326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6F0C1CE0-ADE9-4012-8A13-55066EC878C0}" type="datetimeFigureOut">
              <a:rPr lang="en-US" smtClean="0"/>
              <a:t>6/22/2015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5E8728B8-8BDE-46B2-B5A7-8833D0A7678A}" type="slidenum">
              <a:rPr lang="en-US" smtClean="0"/>
              <a:t>‹#›</a:t>
            </a:fld>
            <a:endParaRPr lang="en-US"/>
          </a:p>
        </p:txBody>
      </p:sp>
    </p:spTree>
    <p:extLst>
      <p:ext uri="{BB962C8B-B14F-4D97-AF65-F5344CB8AC3E}">
        <p14:creationId xmlns:p14="http://schemas.microsoft.com/office/powerpoint/2010/main" val="2192405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6F0C1CE0-ADE9-4012-8A13-55066EC878C0}" type="datetimeFigureOut">
              <a:rPr lang="en-US" smtClean="0"/>
              <a:t>6/22/2015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5E8728B8-8BDE-46B2-B5A7-8833D0A7678A}" type="slidenum">
              <a:rPr lang="en-US" smtClean="0"/>
              <a:t>‹#›</a:t>
            </a:fld>
            <a:endParaRPr lang="en-US"/>
          </a:p>
        </p:txBody>
      </p:sp>
    </p:spTree>
    <p:extLst>
      <p:ext uri="{BB962C8B-B14F-4D97-AF65-F5344CB8AC3E}">
        <p14:creationId xmlns:p14="http://schemas.microsoft.com/office/powerpoint/2010/main" val="1466395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0C1CE0-ADE9-4012-8A13-55066EC878C0}" type="datetimeFigureOut">
              <a:rPr lang="en-US" smtClean="0"/>
              <a:t>6/22/2015</a:t>
            </a:fld>
            <a:endParaRPr 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8728B8-8BDE-46B2-B5A7-8833D0A7678A}" type="slidenum">
              <a:rPr lang="en-US" smtClean="0"/>
              <a:t>‹#›</a:t>
            </a:fld>
            <a:endParaRPr lang="en-US"/>
          </a:p>
        </p:txBody>
      </p:sp>
    </p:spTree>
    <p:extLst>
      <p:ext uri="{BB962C8B-B14F-4D97-AF65-F5344CB8AC3E}">
        <p14:creationId xmlns:p14="http://schemas.microsoft.com/office/powerpoint/2010/main" val="3934372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hyperlink" Target="http://en.wikipedia.org/wiki/Counter-Strike" TargetMode="External"/><Relationship Id="rId13" Type="http://schemas.openxmlformats.org/officeDocument/2006/relationships/hyperlink" Target="http://www.vgchartz.com/gamedb/?name=watch+dogs&amp;publisher=&amp;platform=&amp;genre=&amp;minSales=0&amp;results=200" TargetMode="External"/><Relationship Id="rId3" Type="http://schemas.openxmlformats.org/officeDocument/2006/relationships/hyperlink" Target="https://thinkgaming.com/app-sales-data/" TargetMode="External"/><Relationship Id="rId7" Type="http://schemas.openxmlformats.org/officeDocument/2006/relationships/hyperlink" Target="http://www.strategicbusinessinsights.com/vals/ustypes.shtml" TargetMode="External"/><Relationship Id="rId12" Type="http://schemas.openxmlformats.org/officeDocument/2006/relationships/hyperlink" Target="http://www.gamespot.com/articles/watch-dog-ships-9-million-copies-helping-ubisoft-s/1100-6423279/" TargetMode="External"/><Relationship Id="rId2" Type="http://schemas.openxmlformats.org/officeDocument/2006/relationships/hyperlink" Target="https://www.google.com.au/search?q=Marketing+Mix+(4Ps+Analysis)&amp;biw=1680&amp;bih=965&amp;tbm=isch&amp;tbo=u&amp;source=univ&amp;sa=X&amp;ei=rlRVVbmpGsHYmgXIvIHYDg&amp;ved=0CDYQsAQ" TargetMode="External"/><Relationship Id="rId16" Type="http://schemas.openxmlformats.org/officeDocument/2006/relationships/hyperlink" Target="http://www.mplans.com/articles/product-and-brand-failures-a-marketing-perspective/" TargetMode="External"/><Relationship Id="rId1" Type="http://schemas.openxmlformats.org/officeDocument/2006/relationships/slideLayout" Target="../slideLayouts/slideLayout2.xml"/><Relationship Id="rId6" Type="http://schemas.openxmlformats.org/officeDocument/2006/relationships/hyperlink" Target="https://econsultancy.com/blog/7165-14-brilliant-examples-of-brands-using-interactive-offline-advertising/" TargetMode="External"/><Relationship Id="rId11" Type="http://schemas.openxmlformats.org/officeDocument/2006/relationships/hyperlink" Target="http://www.polygon.com/2015/2/3/7973035/grand-theft-auto-5-sales-45-million-ps4-xbox-one" TargetMode="External"/><Relationship Id="rId5" Type="http://schemas.openxmlformats.org/officeDocument/2006/relationships/hyperlink" Target="http://www.vserv.com/mobile-gaming-economy-gets-boost-smartphone-growth-emerging-markets/" TargetMode="External"/><Relationship Id="rId15" Type="http://schemas.openxmlformats.org/officeDocument/2006/relationships/hyperlink" Target="http://calmdowntom.com/2011/03/top-10-embarrassingly-bad-moments-in-videogame-marketing/" TargetMode="External"/><Relationship Id="rId10" Type="http://schemas.openxmlformats.org/officeDocument/2006/relationships/hyperlink" Target="https://blog.udemy.com/competitive-analysis-example/" TargetMode="External"/><Relationship Id="rId4" Type="http://schemas.openxmlformats.org/officeDocument/2006/relationships/hyperlink" Target="http://www.engadget.com/2011/07/07/nielsen-majority-of-us-app-purchases-are-games-ios-users-play/" TargetMode="External"/><Relationship Id="rId9" Type="http://schemas.openxmlformats.org/officeDocument/2006/relationships/hyperlink" Target="http://www.fnatic.com/feature/8415/Counter-Strike-is-dying-now-what.html?cPage=2" TargetMode="External"/><Relationship Id="rId14" Type="http://schemas.openxmlformats.org/officeDocument/2006/relationships/hyperlink" Target="https://www.google.com.au/?gws_rd=ssl#q=first+open+world+game+"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2.xml"/><Relationship Id="rId7" Type="http://schemas.openxmlformats.org/officeDocument/2006/relationships/image" Target="../media/image4.jp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notesSlide" Target="../notesSlides/notesSlide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515374" y="2183412"/>
            <a:ext cx="9144000" cy="2387600"/>
          </a:xfrm>
        </p:spPr>
        <p:txBody>
          <a:bodyPr>
            <a:prstTxWarp prst="textCanDown">
              <a:avLst/>
            </a:prstTxWarp>
          </a:bodyPr>
          <a:lstStyle/>
          <a:p>
            <a:r>
              <a:rPr lang="en-US" dirty="0" smtClean="0">
                <a:solidFill>
                  <a:srgbClr val="00B050"/>
                </a:solidFill>
              </a:rPr>
              <a:t>Marketing Plan</a:t>
            </a:r>
            <a:br>
              <a:rPr lang="en-US" dirty="0" smtClean="0">
                <a:solidFill>
                  <a:srgbClr val="00B050"/>
                </a:solidFill>
              </a:rPr>
            </a:br>
            <a:r>
              <a:rPr lang="en-US" dirty="0" smtClean="0">
                <a:solidFill>
                  <a:srgbClr val="00B050"/>
                </a:solidFill>
              </a:rPr>
              <a:t>(RATM) </a:t>
            </a:r>
            <a:endParaRPr lang="en-US" dirty="0">
              <a:solidFill>
                <a:srgbClr val="00B050"/>
              </a:solidFill>
            </a:endParaRPr>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73698" y="217801"/>
            <a:ext cx="609600" cy="609600"/>
          </a:xfrm>
          <a:prstGeom prst="rect">
            <a:avLst/>
          </a:prstGeom>
        </p:spPr>
      </p:pic>
      <p:sp>
        <p:nvSpPr>
          <p:cNvPr id="3" name="文字方塊 2"/>
          <p:cNvSpPr txBox="1"/>
          <p:nvPr/>
        </p:nvSpPr>
        <p:spPr>
          <a:xfrm>
            <a:off x="8441094" y="5828906"/>
            <a:ext cx="3489649" cy="646331"/>
          </a:xfrm>
          <a:prstGeom prst="rect">
            <a:avLst/>
          </a:prstGeom>
          <a:noFill/>
          <a:effectLst>
            <a:reflection blurRad="6350" stA="50000" endA="300" endPos="90000" dir="5400000" sy="-100000" algn="bl" rotWithShape="0"/>
          </a:effectLst>
        </p:spPr>
        <p:txBody>
          <a:bodyPr wrap="square" rtlCol="0">
            <a:spAutoFit/>
          </a:bodyPr>
          <a:lstStyle/>
          <a:p>
            <a:r>
              <a:rPr lang="en-US" dirty="0">
                <a:latin typeface="Arial" panose="020B0604020202020204" pitchFamily="34" charset="0"/>
                <a:cs typeface="Arial" panose="020B0604020202020204" pitchFamily="34" charset="0"/>
              </a:rPr>
              <a:t>PROFESSIONAL PRACTICE </a:t>
            </a:r>
            <a:r>
              <a:rPr lang="en-US" dirty="0" smtClean="0">
                <a:latin typeface="Arial" panose="020B0604020202020204" pitchFamily="34" charset="0"/>
                <a:cs typeface="Arial" panose="020B0604020202020204" pitchFamily="34" charset="0"/>
              </a:rPr>
              <a:t>2</a:t>
            </a:r>
          </a:p>
          <a:p>
            <a:r>
              <a:rPr lang="en-US" dirty="0">
                <a:latin typeface="Arial" panose="020B0604020202020204" pitchFamily="34" charset="0"/>
                <a:cs typeface="Arial" panose="020B0604020202020204" pitchFamily="34" charset="0"/>
              </a:rPr>
              <a:t>YUK (Eric) LAM</a:t>
            </a:r>
          </a:p>
        </p:txBody>
      </p:sp>
      <p:sp>
        <p:nvSpPr>
          <p:cNvPr id="5" name="文字方塊 4"/>
          <p:cNvSpPr txBox="1"/>
          <p:nvPr/>
        </p:nvSpPr>
        <p:spPr>
          <a:xfrm>
            <a:off x="0" y="5841434"/>
            <a:ext cx="3489649" cy="646331"/>
          </a:xfrm>
          <a:prstGeom prst="rect">
            <a:avLst/>
          </a:prstGeom>
          <a:noFill/>
          <a:effectLst>
            <a:reflection blurRad="6350" stA="50000" endA="300" endPos="90000" dir="5400000" sy="-100000" algn="bl" rotWithShape="0"/>
          </a:effectLst>
        </p:spPr>
        <p:txBody>
          <a:bodyPr wrap="square" rtlCol="0">
            <a:spAutoFit/>
          </a:bodyPr>
          <a:lstStyle/>
          <a:p>
            <a:r>
              <a:rPr lang="en-US" dirty="0" smtClean="0">
                <a:latin typeface="Arial" panose="020B0604020202020204" pitchFamily="34" charset="0"/>
                <a:cs typeface="Arial" panose="020B0604020202020204" pitchFamily="34" charset="0"/>
              </a:rPr>
              <a:t>Kitman Yiu</a:t>
            </a:r>
          </a:p>
          <a:p>
            <a:r>
              <a:rPr lang="en-US" smtClean="0">
                <a:latin typeface="Arial" panose="020B0604020202020204" pitchFamily="34" charset="0"/>
                <a:cs typeface="Arial" panose="020B0604020202020204" pitchFamily="34" charset="0"/>
              </a:rPr>
              <a:t>CIT185753</a:t>
            </a:r>
            <a:r>
              <a:rPr lang="en-US" dirty="0" smtClean="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6867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solidFill>
                  <a:srgbClr val="C19595"/>
                </a:solidFill>
              </a:rPr>
              <a:t>Time Frame</a:t>
            </a:r>
            <a:endParaRPr lang="en-US" dirty="0">
              <a:solidFill>
                <a:srgbClr val="C19595"/>
              </a:solidFill>
            </a:endParaRPr>
          </a:p>
        </p:txBody>
      </p:sp>
      <p:sp>
        <p:nvSpPr>
          <p:cNvPr id="3" name="內容版面配置區 2"/>
          <p:cNvSpPr>
            <a:spLocks noGrp="1"/>
          </p:cNvSpPr>
          <p:nvPr>
            <p:ph idx="1"/>
          </p:nvPr>
        </p:nvSpPr>
        <p:spPr/>
        <p:txBody>
          <a:bodyPr/>
          <a:lstStyle/>
          <a:p>
            <a:endParaRPr lang="en-US" dirty="0"/>
          </a:p>
          <a:p>
            <a:pPr marL="0" indent="0">
              <a:buNone/>
            </a:pPr>
            <a:r>
              <a:rPr lang="en-US" dirty="0" smtClean="0"/>
              <a:t> </a:t>
            </a:r>
          </a:p>
          <a:p>
            <a:pPr marL="0" indent="0">
              <a:buNone/>
            </a:pPr>
            <a:endParaRPr lang="en-US" dirty="0"/>
          </a:p>
        </p:txBody>
      </p:sp>
      <p:grpSp>
        <p:nvGrpSpPr>
          <p:cNvPr id="31" name="群組 30"/>
          <p:cNvGrpSpPr/>
          <p:nvPr/>
        </p:nvGrpSpPr>
        <p:grpSpPr>
          <a:xfrm>
            <a:off x="930040" y="1690688"/>
            <a:ext cx="8135937" cy="4730750"/>
            <a:chOff x="468313" y="1412875"/>
            <a:chExt cx="8135937" cy="4730750"/>
          </a:xfrm>
        </p:grpSpPr>
        <p:cxnSp>
          <p:nvCxnSpPr>
            <p:cNvPr id="19" name="Straight Arrow Connector 9"/>
            <p:cNvCxnSpPr/>
            <p:nvPr/>
          </p:nvCxnSpPr>
          <p:spPr>
            <a:xfrm flipV="1">
              <a:off x="971550" y="1628775"/>
              <a:ext cx="0" cy="4032250"/>
            </a:xfrm>
            <a:prstGeom prst="straightConnector1">
              <a:avLst/>
            </a:prstGeom>
            <a:ln w="50800" cmpd="sng">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1"/>
            <p:cNvCxnSpPr/>
            <p:nvPr/>
          </p:nvCxnSpPr>
          <p:spPr>
            <a:xfrm>
              <a:off x="963613" y="5661025"/>
              <a:ext cx="7640637" cy="0"/>
            </a:xfrm>
            <a:prstGeom prst="straightConnector1">
              <a:avLst/>
            </a:prstGeom>
            <a:ln w="50800" cmpd="sng">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1"/>
            <p:cNvCxnSpPr/>
            <p:nvPr/>
          </p:nvCxnSpPr>
          <p:spPr>
            <a:xfrm>
              <a:off x="2771775" y="1484313"/>
              <a:ext cx="0" cy="4176712"/>
            </a:xfrm>
            <a:prstGeom prst="line">
              <a:avLst/>
            </a:prstGeom>
            <a:ln w="25400" cmpd="db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2"/>
            <p:cNvCxnSpPr/>
            <p:nvPr/>
          </p:nvCxnSpPr>
          <p:spPr>
            <a:xfrm>
              <a:off x="4572000" y="1484313"/>
              <a:ext cx="0" cy="4176712"/>
            </a:xfrm>
            <a:prstGeom prst="line">
              <a:avLst/>
            </a:prstGeom>
            <a:ln w="25400" cmpd="db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3"/>
            <p:cNvCxnSpPr/>
            <p:nvPr/>
          </p:nvCxnSpPr>
          <p:spPr>
            <a:xfrm>
              <a:off x="6372225" y="1557338"/>
              <a:ext cx="0" cy="4103687"/>
            </a:xfrm>
            <a:prstGeom prst="line">
              <a:avLst/>
            </a:prstGeom>
            <a:ln w="25400" cmpd="dbl">
              <a:prstDash val="sysDash"/>
            </a:ln>
          </p:spPr>
          <p:style>
            <a:lnRef idx="1">
              <a:schemeClr val="accent1"/>
            </a:lnRef>
            <a:fillRef idx="0">
              <a:schemeClr val="accent1"/>
            </a:fillRef>
            <a:effectRef idx="0">
              <a:schemeClr val="accent1"/>
            </a:effectRef>
            <a:fontRef idx="minor">
              <a:schemeClr val="tx1"/>
            </a:fontRef>
          </p:style>
        </p:cxnSp>
        <p:sp>
          <p:nvSpPr>
            <p:cNvPr id="24" name="TextBox 27"/>
            <p:cNvSpPr txBox="1">
              <a:spLocks noChangeArrowheads="1"/>
            </p:cNvSpPr>
            <p:nvPr/>
          </p:nvSpPr>
          <p:spPr bwMode="auto">
            <a:xfrm>
              <a:off x="1042988" y="1412875"/>
              <a:ext cx="1728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r>
                <a:rPr lang="en-AU" altLang="en-US" sz="1600">
                  <a:latin typeface="Arial" panose="020B0604020202020204" pitchFamily="34" charset="0"/>
                </a:rPr>
                <a:t>Introduction </a:t>
              </a:r>
              <a:br>
                <a:rPr lang="en-AU" altLang="en-US" sz="1600">
                  <a:latin typeface="Arial" panose="020B0604020202020204" pitchFamily="34" charset="0"/>
                </a:rPr>
              </a:br>
              <a:r>
                <a:rPr lang="en-AU" altLang="en-US" sz="1600">
                  <a:latin typeface="Arial" panose="020B0604020202020204" pitchFamily="34" charset="0"/>
                </a:rPr>
                <a:t>Phase</a:t>
              </a:r>
            </a:p>
          </p:txBody>
        </p:sp>
        <p:sp>
          <p:nvSpPr>
            <p:cNvPr id="25" name="TextBox 28"/>
            <p:cNvSpPr txBox="1">
              <a:spLocks noChangeArrowheads="1"/>
            </p:cNvSpPr>
            <p:nvPr/>
          </p:nvSpPr>
          <p:spPr bwMode="auto">
            <a:xfrm>
              <a:off x="2916238" y="1412875"/>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r>
                <a:rPr lang="en-AU" altLang="en-US" sz="1600">
                  <a:latin typeface="Arial" panose="020B0604020202020204" pitchFamily="34" charset="0"/>
                </a:rPr>
                <a:t>Growth </a:t>
              </a:r>
              <a:br>
                <a:rPr lang="en-AU" altLang="en-US" sz="1600">
                  <a:latin typeface="Arial" panose="020B0604020202020204" pitchFamily="34" charset="0"/>
                </a:rPr>
              </a:br>
              <a:r>
                <a:rPr lang="en-AU" altLang="en-US" sz="1600">
                  <a:latin typeface="Arial" panose="020B0604020202020204" pitchFamily="34" charset="0"/>
                </a:rPr>
                <a:t>Phase</a:t>
              </a:r>
            </a:p>
          </p:txBody>
        </p:sp>
        <p:sp>
          <p:nvSpPr>
            <p:cNvPr id="26" name="TextBox 29"/>
            <p:cNvSpPr txBox="1">
              <a:spLocks noChangeArrowheads="1"/>
            </p:cNvSpPr>
            <p:nvPr/>
          </p:nvSpPr>
          <p:spPr bwMode="auto">
            <a:xfrm>
              <a:off x="4716463" y="1412875"/>
              <a:ext cx="14398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r>
                <a:rPr lang="en-AU" altLang="en-US" sz="1600">
                  <a:latin typeface="Arial" panose="020B0604020202020204" pitchFamily="34" charset="0"/>
                </a:rPr>
                <a:t>Maturity </a:t>
              </a:r>
            </a:p>
            <a:p>
              <a:pPr algn="ctr" eaLnBrk="1" hangingPunct="1">
                <a:spcBef>
                  <a:spcPct val="0"/>
                </a:spcBef>
                <a:buClrTx/>
                <a:buSzTx/>
                <a:buFontTx/>
                <a:buNone/>
              </a:pPr>
              <a:r>
                <a:rPr lang="en-AU" altLang="en-US" sz="1600">
                  <a:latin typeface="Arial" panose="020B0604020202020204" pitchFamily="34" charset="0"/>
                </a:rPr>
                <a:t>Phase</a:t>
              </a:r>
            </a:p>
          </p:txBody>
        </p:sp>
        <p:sp>
          <p:nvSpPr>
            <p:cNvPr id="27" name="TextBox 30"/>
            <p:cNvSpPr txBox="1">
              <a:spLocks noChangeArrowheads="1"/>
            </p:cNvSpPr>
            <p:nvPr/>
          </p:nvSpPr>
          <p:spPr bwMode="auto">
            <a:xfrm>
              <a:off x="6588125" y="1412875"/>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r>
                <a:rPr lang="en-AU" altLang="en-US" sz="1600" dirty="0">
                  <a:latin typeface="Arial" panose="020B0604020202020204" pitchFamily="34" charset="0"/>
                </a:rPr>
                <a:t>Decline </a:t>
              </a:r>
            </a:p>
            <a:p>
              <a:pPr algn="ctr" eaLnBrk="1" hangingPunct="1">
                <a:spcBef>
                  <a:spcPct val="0"/>
                </a:spcBef>
                <a:buClrTx/>
                <a:buSzTx/>
                <a:buFontTx/>
                <a:buNone/>
              </a:pPr>
              <a:r>
                <a:rPr lang="en-AU" altLang="en-US" sz="1600" dirty="0">
                  <a:latin typeface="Arial" panose="020B0604020202020204" pitchFamily="34" charset="0"/>
                </a:rPr>
                <a:t>Phase</a:t>
              </a:r>
            </a:p>
          </p:txBody>
        </p:sp>
        <p:sp>
          <p:nvSpPr>
            <p:cNvPr id="28" name="Freeform 33"/>
            <p:cNvSpPr/>
            <p:nvPr/>
          </p:nvSpPr>
          <p:spPr>
            <a:xfrm>
              <a:off x="1036638" y="2076450"/>
              <a:ext cx="7243762" cy="3524250"/>
            </a:xfrm>
            <a:custGeom>
              <a:avLst/>
              <a:gdLst>
                <a:gd name="connsiteX0" fmla="*/ 0 w 7244080"/>
                <a:gd name="connsiteY0" fmla="*/ 3525520 h 3525520"/>
                <a:gd name="connsiteX1" fmla="*/ 1747520 w 7244080"/>
                <a:gd name="connsiteY1" fmla="*/ 2733040 h 3525520"/>
                <a:gd name="connsiteX2" fmla="*/ 3454400 w 7244080"/>
                <a:gd name="connsiteY2" fmla="*/ 782320 h 3525520"/>
                <a:gd name="connsiteX3" fmla="*/ 4572000 w 7244080"/>
                <a:gd name="connsiteY3" fmla="*/ 30480 h 3525520"/>
                <a:gd name="connsiteX4" fmla="*/ 6807200 w 7244080"/>
                <a:gd name="connsiteY4" fmla="*/ 965200 h 3525520"/>
                <a:gd name="connsiteX5" fmla="*/ 7193280 w 7244080"/>
                <a:gd name="connsiteY5" fmla="*/ 1127760 h 352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4080" h="3525520">
                  <a:moveTo>
                    <a:pt x="0" y="3525520"/>
                  </a:moveTo>
                  <a:cubicBezTo>
                    <a:pt x="585893" y="3357880"/>
                    <a:pt x="1171787" y="3190240"/>
                    <a:pt x="1747520" y="2733040"/>
                  </a:cubicBezTo>
                  <a:cubicBezTo>
                    <a:pt x="2323253" y="2275840"/>
                    <a:pt x="2983653" y="1232747"/>
                    <a:pt x="3454400" y="782320"/>
                  </a:cubicBezTo>
                  <a:cubicBezTo>
                    <a:pt x="3925147" y="331893"/>
                    <a:pt x="4013200" y="0"/>
                    <a:pt x="4572000" y="30480"/>
                  </a:cubicBezTo>
                  <a:cubicBezTo>
                    <a:pt x="5130800" y="60960"/>
                    <a:pt x="6807200" y="965200"/>
                    <a:pt x="6807200" y="965200"/>
                  </a:cubicBezTo>
                  <a:cubicBezTo>
                    <a:pt x="7244080" y="1148080"/>
                    <a:pt x="7132320" y="1097280"/>
                    <a:pt x="7193280" y="1127760"/>
                  </a:cubicBezTo>
                </a:path>
              </a:pathLst>
            </a:custGeom>
            <a:noFill/>
            <a:ln w="47625">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AU"/>
            </a:p>
          </p:txBody>
        </p:sp>
        <p:sp>
          <p:nvSpPr>
            <p:cNvPr id="29" name="TextBox 34"/>
            <p:cNvSpPr txBox="1">
              <a:spLocks noChangeArrowheads="1"/>
            </p:cNvSpPr>
            <p:nvPr/>
          </p:nvSpPr>
          <p:spPr bwMode="auto">
            <a:xfrm rot="16200000">
              <a:off x="-586581" y="2683669"/>
              <a:ext cx="2447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AU" altLang="en-US" sz="1600">
                  <a:latin typeface="Arial" panose="020B0604020202020204" pitchFamily="34" charset="0"/>
                </a:rPr>
                <a:t># of sales/ $ Revenue</a:t>
              </a:r>
            </a:p>
          </p:txBody>
        </p:sp>
        <p:sp>
          <p:nvSpPr>
            <p:cNvPr id="30" name="TextBox 35"/>
            <p:cNvSpPr txBox="1">
              <a:spLocks noChangeArrowheads="1"/>
            </p:cNvSpPr>
            <p:nvPr/>
          </p:nvSpPr>
          <p:spPr bwMode="auto">
            <a:xfrm rot="10800000" flipV="1">
              <a:off x="7524750" y="5805488"/>
              <a:ext cx="9350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eaLnBrk="0" hangingPunct="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eaLnBrk="0" hangingPunct="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eaLnBrk="0" hangingPunct="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eaLnBrk="0" hangingPunct="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AU" altLang="en-US" sz="1600">
                  <a:latin typeface="Arial" panose="020B0604020202020204" pitchFamily="34" charset="0"/>
                </a:rPr>
                <a:t>Time</a:t>
              </a:r>
            </a:p>
          </p:txBody>
        </p:sp>
      </p:grpSp>
      <p:pic>
        <p:nvPicPr>
          <p:cNvPr id="32" name="Time Fra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00" y="6083301"/>
            <a:ext cx="609600" cy="609600"/>
          </a:xfrm>
          <a:prstGeom prst="rect">
            <a:avLst/>
          </a:prstGeom>
        </p:spPr>
      </p:pic>
    </p:spTree>
    <p:extLst>
      <p:ext uri="{BB962C8B-B14F-4D97-AF65-F5344CB8AC3E}">
        <p14:creationId xmlns:p14="http://schemas.microsoft.com/office/powerpoint/2010/main" val="6834285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110" fill="hold"/>
                                        <p:tgtEl>
                                          <p:spTgt spid="32"/>
                                        </p:tgtEl>
                                      </p:cBhvr>
                                    </p:cmd>
                                  </p:childTnLst>
                                </p:cTn>
                              </p:par>
                            </p:childTnLst>
                          </p:cTn>
                        </p:par>
                      </p:childTnLst>
                    </p:cTn>
                  </p:par>
                </p:childTnLst>
              </p:cTn>
              <p:nextCondLst>
                <p:cond evt="onClick" delay="0">
                  <p:tgtEl>
                    <p:spTgt spid="32"/>
                  </p:tgtEl>
                </p:cond>
              </p:nextCondLst>
            </p:seq>
            <p:audio>
              <p:cMediaNode vol="80000">
                <p:cTn id="7" fill="hold" display="0">
                  <p:stCondLst>
                    <p:cond delay="indefinite"/>
                  </p:stCondLst>
                  <p:endCondLst>
                    <p:cond evt="onStopAudio" delay="0">
                      <p:tgtEl>
                        <p:sldTgt/>
                      </p:tgtEl>
                    </p:cond>
                  </p:endCondLst>
                </p:cTn>
                <p:tgtEl>
                  <p:spTgt spid="3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AU" dirty="0" smtClean="0"/>
              <a:t>Conclusion </a:t>
            </a:r>
            <a:r>
              <a:rPr lang="en-AU" dirty="0"/>
              <a:t>10%</a:t>
            </a:r>
            <a:endParaRPr lang="en-US" dirty="0"/>
          </a:p>
        </p:txBody>
      </p:sp>
      <p:sp>
        <p:nvSpPr>
          <p:cNvPr id="3" name="內容版面配置區 2"/>
          <p:cNvSpPr>
            <a:spLocks noGrp="1"/>
          </p:cNvSpPr>
          <p:nvPr>
            <p:ph idx="1"/>
          </p:nvPr>
        </p:nvSpPr>
        <p:spPr/>
        <p:txBody>
          <a:bodyPr/>
          <a:lstStyle/>
          <a:p>
            <a:pPr eaLnBrk="0" hangingPunct="0"/>
            <a:r>
              <a:rPr lang="en-AU" dirty="0"/>
              <a:t>The conclusion is in-depth,</a:t>
            </a:r>
            <a:endParaRPr lang="en-US" dirty="0"/>
          </a:p>
          <a:p>
            <a:r>
              <a:rPr lang="en-AU" dirty="0"/>
              <a:t>factual and precise in its alignment to the major objectives and features of the plan including important timeline milestones and key elements of the marketing mix. It includes strategic and targeted recommendations, with extensive citations to increase the likelihood of success of the plan.</a:t>
            </a:r>
            <a:endParaRPr lang="en-US" dirty="0"/>
          </a:p>
        </p:txBody>
      </p:sp>
      <p:pic>
        <p:nvPicPr>
          <p:cNvPr id="4" name="Marketing Pla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5872163"/>
            <a:ext cx="609600" cy="609600"/>
          </a:xfrm>
          <a:prstGeom prst="rect">
            <a:avLst/>
          </a:prstGeom>
        </p:spPr>
      </p:pic>
    </p:spTree>
    <p:extLst>
      <p:ext uri="{BB962C8B-B14F-4D97-AF65-F5344CB8AC3E}">
        <p14:creationId xmlns:p14="http://schemas.microsoft.com/office/powerpoint/2010/main" val="3239182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747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AU" dirty="0"/>
              <a:t>References</a:t>
            </a:r>
            <a:endParaRPr lang="en-US" dirty="0"/>
          </a:p>
        </p:txBody>
      </p:sp>
      <p:sp>
        <p:nvSpPr>
          <p:cNvPr id="3" name="內容版面配置區 2"/>
          <p:cNvSpPr>
            <a:spLocks noGrp="1"/>
          </p:cNvSpPr>
          <p:nvPr>
            <p:ph idx="1"/>
          </p:nvPr>
        </p:nvSpPr>
        <p:spPr>
          <a:xfrm>
            <a:off x="838200" y="1330036"/>
            <a:ext cx="10515600" cy="5303520"/>
          </a:xfrm>
        </p:spPr>
        <p:txBody>
          <a:bodyPr>
            <a:normAutofit fontScale="25000" lnSpcReduction="20000"/>
          </a:bodyPr>
          <a:lstStyle/>
          <a:p>
            <a:r>
              <a:rPr lang="en-US" dirty="0"/>
              <a:t>Marketing Mix (4Ps Analysis) - Google Search. 2015. </a:t>
            </a:r>
            <a:r>
              <a:rPr lang="en-US" i="1" dirty="0"/>
              <a:t>Marketing Mix (4Ps Analysis) - Google Search</a:t>
            </a:r>
            <a:r>
              <a:rPr lang="en-US" dirty="0"/>
              <a:t>. [ONLINE] Available </a:t>
            </a:r>
            <a:r>
              <a:rPr lang="en-US" dirty="0" err="1"/>
              <a:t>at:</a:t>
            </a:r>
            <a:r>
              <a:rPr lang="en-US" u="sng" dirty="0" err="1">
                <a:hlinkClick r:id="rId2"/>
              </a:rPr>
              <a:t>https</a:t>
            </a:r>
            <a:r>
              <a:rPr lang="en-US" u="sng" dirty="0">
                <a:hlinkClick r:id="rId2"/>
              </a:rPr>
              <a:t>://www.google.com.au/search?q=Marketing+Mix+(4Ps+Analysis)&amp;biw=1680&amp;bih=965&amp;tbm=isch&amp;tbo=u&amp;source=univ&amp;sa=X&amp;ei=rlRVVbmpGsHYmgXIvIHYDg&amp;ved=0CDYQsAQ</a:t>
            </a:r>
            <a:r>
              <a:rPr lang="en-US" dirty="0"/>
              <a:t>. [Accessed 25 May 2015].</a:t>
            </a:r>
          </a:p>
          <a:p>
            <a:pPr marL="0" indent="0">
              <a:buNone/>
            </a:pPr>
            <a:endParaRPr lang="en-US" dirty="0"/>
          </a:p>
          <a:p>
            <a:r>
              <a:rPr lang="en-US" dirty="0"/>
              <a:t> Top Grossing iPhone Games, Installs, ARPU &amp; revenue estimates - United States. 2015. </a:t>
            </a:r>
            <a:r>
              <a:rPr lang="en-US" i="1" dirty="0"/>
              <a:t>Top Grossing iPhone Games, Installs, ARPU &amp; revenue estimates - United States</a:t>
            </a:r>
            <a:r>
              <a:rPr lang="en-US" dirty="0"/>
              <a:t>. [ONLINE] Available </a:t>
            </a:r>
            <a:r>
              <a:rPr lang="en-US" dirty="0" err="1"/>
              <a:t>at:</a:t>
            </a:r>
            <a:r>
              <a:rPr lang="en-US" u="sng" dirty="0" err="1">
                <a:hlinkClick r:id="rId3"/>
              </a:rPr>
              <a:t>https</a:t>
            </a:r>
            <a:r>
              <a:rPr lang="en-US" u="sng" dirty="0">
                <a:hlinkClick r:id="rId3"/>
              </a:rPr>
              <a:t>://thinkgaming.com/app-sales-data/</a:t>
            </a:r>
            <a:r>
              <a:rPr lang="en-US" dirty="0"/>
              <a:t>. [Accessed 25 May 2015</a:t>
            </a:r>
            <a:r>
              <a:rPr lang="en-US" dirty="0" smtClean="0"/>
              <a:t>].</a:t>
            </a:r>
          </a:p>
          <a:p>
            <a:endParaRPr lang="en-US" dirty="0"/>
          </a:p>
          <a:p>
            <a:r>
              <a:rPr lang="en-US" dirty="0"/>
              <a:t>Nielsen: majority of US app purchases are games, </a:t>
            </a:r>
            <a:r>
              <a:rPr lang="en-US" dirty="0" err="1"/>
              <a:t>iOS</a:t>
            </a:r>
            <a:r>
              <a:rPr lang="en-US" dirty="0"/>
              <a:t> users play twice as long. 2015. </a:t>
            </a:r>
            <a:r>
              <a:rPr lang="en-US" i="1" dirty="0"/>
              <a:t>Nielsen: majority of US app purchases are games, </a:t>
            </a:r>
            <a:r>
              <a:rPr lang="en-US" i="1" dirty="0" err="1"/>
              <a:t>iOS</a:t>
            </a:r>
            <a:r>
              <a:rPr lang="en-US" i="1" dirty="0"/>
              <a:t> users play twice as long</a:t>
            </a:r>
            <a:r>
              <a:rPr lang="en-US" dirty="0"/>
              <a:t>. [ONLINE] Available </a:t>
            </a:r>
            <a:r>
              <a:rPr lang="en-US" dirty="0" err="1"/>
              <a:t>at:</a:t>
            </a:r>
            <a:r>
              <a:rPr lang="en-US" u="sng" dirty="0" err="1">
                <a:hlinkClick r:id="rId4"/>
              </a:rPr>
              <a:t>http</a:t>
            </a:r>
            <a:r>
              <a:rPr lang="en-US" u="sng" dirty="0">
                <a:hlinkClick r:id="rId4"/>
              </a:rPr>
              <a:t>://www.engadget.com/2011/07/07/nielsen-majority-of-us-app-purchases-are-games-ios-users-play/</a:t>
            </a:r>
            <a:r>
              <a:rPr lang="en-US" dirty="0"/>
              <a:t>. [Accessed 25 May 2015</a:t>
            </a:r>
            <a:r>
              <a:rPr lang="en-US" dirty="0" smtClean="0"/>
              <a:t>].</a:t>
            </a:r>
          </a:p>
          <a:p>
            <a:endParaRPr lang="en-US" dirty="0"/>
          </a:p>
          <a:p>
            <a:r>
              <a:rPr lang="en-US" dirty="0"/>
              <a:t>Mobile gaming economy gets a boost from smartphone growth in emerging markets - </a:t>
            </a:r>
            <a:r>
              <a:rPr lang="en-US" dirty="0" err="1"/>
              <a:t>Vserv</a:t>
            </a:r>
            <a:r>
              <a:rPr lang="en-US" dirty="0"/>
              <a:t>. 2015. </a:t>
            </a:r>
            <a:r>
              <a:rPr lang="en-US" i="1" dirty="0"/>
              <a:t>Mobile gaming economy gets a boost from smartphone growth in emerging markets - </a:t>
            </a:r>
            <a:r>
              <a:rPr lang="en-US" i="1" dirty="0" err="1"/>
              <a:t>Vserv</a:t>
            </a:r>
            <a:r>
              <a:rPr lang="en-US" dirty="0"/>
              <a:t>. [ONLINE] Available </a:t>
            </a:r>
            <a:r>
              <a:rPr lang="en-US" dirty="0" err="1"/>
              <a:t>at:</a:t>
            </a:r>
            <a:r>
              <a:rPr lang="en-US" u="sng" dirty="0" err="1">
                <a:hlinkClick r:id="rId5"/>
              </a:rPr>
              <a:t>http</a:t>
            </a:r>
            <a:r>
              <a:rPr lang="en-US" u="sng" dirty="0">
                <a:hlinkClick r:id="rId5"/>
              </a:rPr>
              <a:t>://www.vserv.com/mobile-gaming-economy-gets-boost-smartphone-growth-emerging-markets/</a:t>
            </a:r>
            <a:r>
              <a:rPr lang="en-US" dirty="0"/>
              <a:t>. [Accessed 25 May 2015</a:t>
            </a:r>
            <a:r>
              <a:rPr lang="en-US" dirty="0" smtClean="0"/>
              <a:t>].</a:t>
            </a:r>
          </a:p>
          <a:p>
            <a:endParaRPr lang="en-US" dirty="0" smtClean="0"/>
          </a:p>
          <a:p>
            <a:pPr>
              <a:spcBef>
                <a:spcPct val="30000"/>
              </a:spcBef>
            </a:pPr>
            <a:r>
              <a:rPr lang="en-US" dirty="0"/>
              <a:t>14 brilliant examples of brands using interactive offline advertising | </a:t>
            </a:r>
            <a:r>
              <a:rPr lang="en-US" dirty="0" err="1"/>
              <a:t>Econsultancy</a:t>
            </a:r>
            <a:r>
              <a:rPr lang="en-US" dirty="0"/>
              <a:t>. 2015. </a:t>
            </a:r>
            <a:r>
              <a:rPr lang="en-US" i="1" dirty="0"/>
              <a:t>14 brilliant examples of brands using interactive offline advertising | </a:t>
            </a:r>
            <a:r>
              <a:rPr lang="en-US" i="1" dirty="0" err="1"/>
              <a:t>Econsultancy</a:t>
            </a:r>
            <a:r>
              <a:rPr lang="en-US" dirty="0"/>
              <a:t>. [ONLINE] Available </a:t>
            </a:r>
            <a:r>
              <a:rPr lang="en-US" dirty="0" err="1"/>
              <a:t>at:</a:t>
            </a:r>
            <a:r>
              <a:rPr lang="en-US" u="sng" dirty="0" err="1">
                <a:hlinkClick r:id="rId6"/>
              </a:rPr>
              <a:t>https</a:t>
            </a:r>
            <a:r>
              <a:rPr lang="en-US" u="sng" dirty="0">
                <a:hlinkClick r:id="rId6"/>
              </a:rPr>
              <a:t>://econsultancy.com/blog/7165-14-brilliant-examples-of-brands-using-interactive-offline-advertising/</a:t>
            </a:r>
            <a:r>
              <a:rPr lang="en-US" dirty="0"/>
              <a:t>. [Accessed 25 May 2015</a:t>
            </a:r>
            <a:r>
              <a:rPr lang="en-US" dirty="0" smtClean="0"/>
              <a:t>].</a:t>
            </a:r>
          </a:p>
          <a:p>
            <a:pPr>
              <a:spcBef>
                <a:spcPct val="30000"/>
              </a:spcBef>
              <a:buClrTx/>
              <a:buSzTx/>
              <a:buFontTx/>
              <a:buNone/>
            </a:pPr>
            <a:endParaRPr lang="en-AU" altLang="en-US" dirty="0" smtClean="0">
              <a:latin typeface="Arial" panose="020B0604020202020204" pitchFamily="34" charset="0"/>
            </a:endParaRPr>
          </a:p>
          <a:p>
            <a:pPr>
              <a:spcBef>
                <a:spcPct val="30000"/>
              </a:spcBef>
            </a:pPr>
            <a:r>
              <a:rPr lang="en-AU" altLang="en-US" dirty="0" smtClean="0">
                <a:latin typeface="Arial" panose="020B0604020202020204" pitchFamily="34" charset="0"/>
              </a:rPr>
              <a:t>Solomon</a:t>
            </a:r>
            <a:r>
              <a:rPr lang="en-AU" altLang="en-US" dirty="0">
                <a:latin typeface="Arial" panose="020B0604020202020204" pitchFamily="34" charset="0"/>
              </a:rPr>
              <a:t>, Hughes, Chitty, </a:t>
            </a:r>
            <a:r>
              <a:rPr lang="en-AU" altLang="en-US" dirty="0" err="1">
                <a:latin typeface="Arial" panose="020B0604020202020204" pitchFamily="34" charset="0"/>
              </a:rPr>
              <a:t>Fripp</a:t>
            </a:r>
            <a:r>
              <a:rPr lang="en-AU" altLang="en-US" dirty="0">
                <a:latin typeface="Arial" panose="020B0604020202020204" pitchFamily="34" charset="0"/>
              </a:rPr>
              <a:t>, Marshall &amp; Stuart: Marketing 2, Real People, Real Choices ©2011 </a:t>
            </a:r>
            <a:r>
              <a:rPr lang="en-AU" altLang="en-US" dirty="0">
                <a:latin typeface="Times" panose="02020603050405020304" pitchFamily="18" charset="0"/>
              </a:rPr>
              <a:t>Pearson Education Australia</a:t>
            </a:r>
          </a:p>
          <a:p>
            <a:pPr>
              <a:spcBef>
                <a:spcPct val="30000"/>
              </a:spcBef>
            </a:pPr>
            <a:endParaRPr lang="en-US" dirty="0" smtClean="0"/>
          </a:p>
          <a:p>
            <a:pPr>
              <a:spcBef>
                <a:spcPct val="30000"/>
              </a:spcBef>
            </a:pPr>
            <a:r>
              <a:rPr lang="en-US" dirty="0" smtClean="0"/>
              <a:t>VALS</a:t>
            </a:r>
            <a:r>
              <a:rPr lang="en-US" dirty="0"/>
              <a:t>™ | VALS™ Types | SBI. 2015. </a:t>
            </a:r>
            <a:r>
              <a:rPr lang="en-US" i="1" dirty="0"/>
              <a:t>VALS™ | VALS™ Types | SBI</a:t>
            </a:r>
            <a:r>
              <a:rPr lang="en-US" dirty="0"/>
              <a:t>. [ONLINE] Available </a:t>
            </a:r>
            <a:r>
              <a:rPr lang="en-US" dirty="0" err="1"/>
              <a:t>at:</a:t>
            </a:r>
            <a:r>
              <a:rPr lang="en-US" u="sng" dirty="0" err="1">
                <a:hlinkClick r:id="rId7"/>
              </a:rPr>
              <a:t>http</a:t>
            </a:r>
            <a:r>
              <a:rPr lang="en-US" u="sng" dirty="0">
                <a:hlinkClick r:id="rId7"/>
              </a:rPr>
              <a:t>://www.strategicbusinessinsights.com/vals/ustypes.shtml</a:t>
            </a:r>
            <a:r>
              <a:rPr lang="en-US" dirty="0"/>
              <a:t>. [Accessed 25 May 2015</a:t>
            </a:r>
            <a:r>
              <a:rPr lang="en-US" dirty="0" smtClean="0"/>
              <a:t>].</a:t>
            </a:r>
          </a:p>
          <a:p>
            <a:pPr>
              <a:spcBef>
                <a:spcPct val="30000"/>
              </a:spcBef>
            </a:pPr>
            <a:endParaRPr lang="en-US" dirty="0" smtClean="0"/>
          </a:p>
          <a:p>
            <a:pPr>
              <a:spcBef>
                <a:spcPct val="30000"/>
              </a:spcBef>
            </a:pPr>
            <a:r>
              <a:rPr lang="en-US" dirty="0"/>
              <a:t>Counter-Strike - Wikipedia, the free encyclopedia. 2015. </a:t>
            </a:r>
            <a:r>
              <a:rPr lang="en-US" i="1" dirty="0"/>
              <a:t>Counter-Strike - Wikipedia, the free encyclopedia</a:t>
            </a:r>
            <a:r>
              <a:rPr lang="en-US" dirty="0"/>
              <a:t>. [ONLINE] Available </a:t>
            </a:r>
            <a:r>
              <a:rPr lang="en-US" dirty="0" err="1"/>
              <a:t>at:</a:t>
            </a:r>
            <a:r>
              <a:rPr lang="en-US" u="sng" dirty="0" err="1">
                <a:hlinkClick r:id="rId8"/>
              </a:rPr>
              <a:t>http</a:t>
            </a:r>
            <a:r>
              <a:rPr lang="en-US" u="sng" dirty="0">
                <a:hlinkClick r:id="rId8"/>
              </a:rPr>
              <a:t>://en.wikipedia.org/wiki/Counter-Strike</a:t>
            </a:r>
            <a:r>
              <a:rPr lang="en-US" dirty="0"/>
              <a:t>. [Accessed 25 May 2015</a:t>
            </a:r>
            <a:r>
              <a:rPr lang="en-US" dirty="0" smtClean="0"/>
              <a:t>].</a:t>
            </a:r>
          </a:p>
          <a:p>
            <a:pPr>
              <a:spcBef>
                <a:spcPct val="30000"/>
              </a:spcBef>
            </a:pPr>
            <a:endParaRPr lang="en-US" dirty="0" smtClean="0"/>
          </a:p>
          <a:p>
            <a:pPr>
              <a:spcBef>
                <a:spcPct val="30000"/>
              </a:spcBef>
            </a:pPr>
            <a:r>
              <a:rPr lang="en-US" dirty="0"/>
              <a:t>FNATIC.com: Counter-Strike is dying, now what? . 2015. </a:t>
            </a:r>
            <a:r>
              <a:rPr lang="en-US" i="1" dirty="0"/>
              <a:t>FNATIC.com: Counter-Strike is dying, now what? </a:t>
            </a:r>
            <a:r>
              <a:rPr lang="en-US" dirty="0"/>
              <a:t>. [ONLINE] Available </a:t>
            </a:r>
            <a:r>
              <a:rPr lang="en-US" dirty="0" err="1"/>
              <a:t>at:</a:t>
            </a:r>
            <a:r>
              <a:rPr lang="en-US" u="sng" dirty="0" err="1">
                <a:hlinkClick r:id="rId9"/>
              </a:rPr>
              <a:t>http</a:t>
            </a:r>
            <a:r>
              <a:rPr lang="en-US" u="sng" dirty="0">
                <a:hlinkClick r:id="rId9"/>
              </a:rPr>
              <a:t>://www.fnatic.com/feature/8415/Counter-Strike-is-dying-now-what.html?cPage=2</a:t>
            </a:r>
            <a:r>
              <a:rPr lang="en-US" dirty="0"/>
              <a:t>. [Accessed 25 May 2015</a:t>
            </a:r>
            <a:r>
              <a:rPr lang="en-US" dirty="0" smtClean="0"/>
              <a:t>].</a:t>
            </a:r>
          </a:p>
          <a:p>
            <a:pPr>
              <a:spcBef>
                <a:spcPct val="30000"/>
              </a:spcBef>
            </a:pPr>
            <a:endParaRPr lang="en-US" altLang="en-US" dirty="0">
              <a:latin typeface="Arial" panose="020B0604020202020204" pitchFamily="34" charset="0"/>
            </a:endParaRPr>
          </a:p>
          <a:p>
            <a:pPr>
              <a:spcBef>
                <a:spcPct val="30000"/>
              </a:spcBef>
            </a:pPr>
            <a:r>
              <a:rPr lang="en-US" dirty="0"/>
              <a:t>A Competitive Analysis Example to Give You a Running Start. 2015. </a:t>
            </a:r>
            <a:r>
              <a:rPr lang="en-US" i="1" dirty="0"/>
              <a:t>A Competitive Analysis Example to Give You a Running Start</a:t>
            </a:r>
            <a:r>
              <a:rPr lang="en-US" dirty="0"/>
              <a:t>. [ONLINE] Available at: </a:t>
            </a:r>
            <a:r>
              <a:rPr lang="en-US" u="sng" dirty="0">
                <a:hlinkClick r:id="rId10"/>
              </a:rPr>
              <a:t>https://blog.udemy.com/competitive-analysis-example/</a:t>
            </a:r>
            <a:r>
              <a:rPr lang="en-US" dirty="0"/>
              <a:t>. [Accessed 25 May 2015</a:t>
            </a:r>
            <a:r>
              <a:rPr lang="en-US" dirty="0" smtClean="0"/>
              <a:t>].</a:t>
            </a:r>
          </a:p>
          <a:p>
            <a:pPr>
              <a:spcBef>
                <a:spcPct val="30000"/>
              </a:spcBef>
            </a:pPr>
            <a:endParaRPr lang="en-AU" altLang="en-US" dirty="0" smtClean="0">
              <a:latin typeface="Arial" panose="020B0604020202020204" pitchFamily="34" charset="0"/>
            </a:endParaRPr>
          </a:p>
          <a:p>
            <a:pPr>
              <a:spcBef>
                <a:spcPct val="30000"/>
              </a:spcBef>
            </a:pPr>
            <a:r>
              <a:rPr lang="en-US" dirty="0"/>
              <a:t>Grand Theft Auto 5 sells 45M copies, boosted by PS4 and Xbox One versions | Polygon. 2015. </a:t>
            </a:r>
            <a:r>
              <a:rPr lang="en-US" i="1" dirty="0"/>
              <a:t>Grand Theft Auto 5 sells 45M copies, boosted by PS4 and Xbox One versions | Polygon</a:t>
            </a:r>
            <a:r>
              <a:rPr lang="en-US" dirty="0"/>
              <a:t>. [ONLINE] Available </a:t>
            </a:r>
            <a:r>
              <a:rPr lang="en-US" dirty="0" err="1"/>
              <a:t>at:</a:t>
            </a:r>
            <a:r>
              <a:rPr lang="en-US" u="sng" dirty="0" err="1">
                <a:hlinkClick r:id="rId11"/>
              </a:rPr>
              <a:t>http</a:t>
            </a:r>
            <a:r>
              <a:rPr lang="en-US" u="sng" dirty="0">
                <a:hlinkClick r:id="rId11"/>
              </a:rPr>
              <a:t>://www.polygon.com/2015/2/3/7973035/grand-theft-auto-5-sales-45-million-ps4-xbox-one</a:t>
            </a:r>
            <a:r>
              <a:rPr lang="en-US" dirty="0"/>
              <a:t>. [Accessed 25 May 2015</a:t>
            </a:r>
            <a:r>
              <a:rPr lang="en-US" dirty="0" smtClean="0"/>
              <a:t>].</a:t>
            </a:r>
          </a:p>
          <a:p>
            <a:pPr>
              <a:spcBef>
                <a:spcPct val="30000"/>
              </a:spcBef>
            </a:pPr>
            <a:endParaRPr lang="en-AU" altLang="en-US" dirty="0" smtClean="0">
              <a:latin typeface="Arial" panose="020B0604020202020204" pitchFamily="34" charset="0"/>
            </a:endParaRPr>
          </a:p>
          <a:p>
            <a:pPr>
              <a:spcBef>
                <a:spcPct val="30000"/>
              </a:spcBef>
            </a:pPr>
            <a:r>
              <a:rPr lang="en-US" dirty="0"/>
              <a:t>Watch Dog Ships 9 Million Copies, Helping </a:t>
            </a:r>
            <a:r>
              <a:rPr lang="en-US" dirty="0" err="1"/>
              <a:t>Ubisoft</a:t>
            </a:r>
            <a:r>
              <a:rPr lang="en-US" dirty="0"/>
              <a:t> Sales Rise Sharply - </a:t>
            </a:r>
            <a:r>
              <a:rPr lang="en-US" dirty="0" err="1"/>
              <a:t>GameSpot</a:t>
            </a:r>
            <a:r>
              <a:rPr lang="en-US" dirty="0"/>
              <a:t>. 2015. </a:t>
            </a:r>
            <a:r>
              <a:rPr lang="en-US" i="1" dirty="0"/>
              <a:t>Watch Dog Ships 9 Million Copies, Helping </a:t>
            </a:r>
            <a:r>
              <a:rPr lang="en-US" i="1" dirty="0" err="1"/>
              <a:t>Ubisoft</a:t>
            </a:r>
            <a:r>
              <a:rPr lang="en-US" i="1" dirty="0"/>
              <a:t> Sales Rise Sharply - </a:t>
            </a:r>
            <a:r>
              <a:rPr lang="en-US" i="1" dirty="0" err="1"/>
              <a:t>GameSpot</a:t>
            </a:r>
            <a:r>
              <a:rPr lang="en-US" dirty="0"/>
              <a:t>. [ONLINE] Available </a:t>
            </a:r>
            <a:r>
              <a:rPr lang="en-US" dirty="0" err="1"/>
              <a:t>at:</a:t>
            </a:r>
            <a:r>
              <a:rPr lang="en-US" u="sng" dirty="0" err="1">
                <a:hlinkClick r:id="rId12"/>
              </a:rPr>
              <a:t>http</a:t>
            </a:r>
            <a:r>
              <a:rPr lang="en-US" u="sng" dirty="0">
                <a:hlinkClick r:id="rId12"/>
              </a:rPr>
              <a:t>://www.gamespot.com/articles/watch-dog-ships-9-million-copies-helping-ubisoft-s/1100-6423279/</a:t>
            </a:r>
            <a:r>
              <a:rPr lang="en-US" dirty="0"/>
              <a:t>. [Accessed 25 May 2015</a:t>
            </a:r>
            <a:r>
              <a:rPr lang="en-US" dirty="0" smtClean="0"/>
              <a:t>].</a:t>
            </a:r>
          </a:p>
          <a:p>
            <a:pPr>
              <a:spcBef>
                <a:spcPct val="30000"/>
              </a:spcBef>
            </a:pPr>
            <a:endParaRPr lang="en-US" altLang="en-US" dirty="0">
              <a:latin typeface="Arial" panose="020B0604020202020204" pitchFamily="34" charset="0"/>
            </a:endParaRPr>
          </a:p>
          <a:p>
            <a:pPr>
              <a:spcBef>
                <a:spcPct val="30000"/>
              </a:spcBef>
            </a:pPr>
            <a:r>
              <a:rPr lang="en-US" dirty="0"/>
              <a:t>Game Database, Best Selling Video Games, Game Sales, Million Sellers, Top Selling - </a:t>
            </a:r>
            <a:r>
              <a:rPr lang="en-US" dirty="0" err="1"/>
              <a:t>VGChartz</a:t>
            </a:r>
            <a:r>
              <a:rPr lang="en-US" dirty="0"/>
              <a:t>. 2015. </a:t>
            </a:r>
            <a:r>
              <a:rPr lang="en-US" i="1" dirty="0"/>
              <a:t>Game Database, Best Selling Video Games, Game Sales, Million Sellers, Top Selling - </a:t>
            </a:r>
            <a:r>
              <a:rPr lang="en-US" i="1" dirty="0" err="1"/>
              <a:t>VGChartz</a:t>
            </a:r>
            <a:r>
              <a:rPr lang="en-US" dirty="0"/>
              <a:t>. [ONLINE] Available </a:t>
            </a:r>
            <a:r>
              <a:rPr lang="en-US" dirty="0" err="1"/>
              <a:t>at:</a:t>
            </a:r>
            <a:r>
              <a:rPr lang="en-US" u="sng" dirty="0" err="1">
                <a:hlinkClick r:id="rId13"/>
              </a:rPr>
              <a:t>http</a:t>
            </a:r>
            <a:r>
              <a:rPr lang="en-US" u="sng" dirty="0">
                <a:hlinkClick r:id="rId13"/>
              </a:rPr>
              <a:t>://www.vgchartz.com/gamedb/?name=watch+dogs&amp;publisher=&amp;platform=&amp;genre=&amp;minSales=0&amp;results=200</a:t>
            </a:r>
            <a:r>
              <a:rPr lang="en-US" dirty="0"/>
              <a:t>. [Accessed 25 May 2015</a:t>
            </a:r>
            <a:r>
              <a:rPr lang="en-US" dirty="0" smtClean="0"/>
              <a:t>].</a:t>
            </a:r>
          </a:p>
          <a:p>
            <a:pPr>
              <a:spcBef>
                <a:spcPct val="30000"/>
              </a:spcBef>
            </a:pPr>
            <a:endParaRPr lang="en-AU" altLang="en-US" dirty="0">
              <a:latin typeface="Arial" panose="020B0604020202020204" pitchFamily="34" charset="0"/>
            </a:endParaRPr>
          </a:p>
          <a:p>
            <a:r>
              <a:rPr lang="en-US" dirty="0"/>
              <a:t>Google. 2015. </a:t>
            </a:r>
            <a:r>
              <a:rPr lang="en-US" i="1" dirty="0"/>
              <a:t>Google</a:t>
            </a:r>
            <a:r>
              <a:rPr lang="en-US" dirty="0"/>
              <a:t>. [ONLINE] Available at: </a:t>
            </a:r>
            <a:r>
              <a:rPr lang="en-US" u="sng" dirty="0">
                <a:hlinkClick r:id="rId14"/>
              </a:rPr>
              <a:t>https://www.google.com.au/?gws_rd=ssl#q=first+open+world+game+</a:t>
            </a:r>
            <a:r>
              <a:rPr lang="en-US" dirty="0"/>
              <a:t>. [Accessed 25 May 2015</a:t>
            </a:r>
            <a:r>
              <a:rPr lang="en-US" dirty="0" smtClean="0"/>
              <a:t>].</a:t>
            </a:r>
          </a:p>
          <a:p>
            <a:endParaRPr lang="en-US" dirty="0"/>
          </a:p>
          <a:p>
            <a:r>
              <a:rPr lang="en-US" dirty="0"/>
              <a:t>Top 10 Embarrassingly bad moments in Videogame Marketing. 2015. </a:t>
            </a:r>
            <a:r>
              <a:rPr lang="en-US" i="1" dirty="0"/>
              <a:t>Top 10 Embarrassingly bad moments in Videogame Marketing</a:t>
            </a:r>
            <a:r>
              <a:rPr lang="en-US" dirty="0"/>
              <a:t>. [ONLINE] Available at: </a:t>
            </a:r>
            <a:r>
              <a:rPr lang="en-US" u="sng" dirty="0">
                <a:hlinkClick r:id="rId15"/>
              </a:rPr>
              <a:t>http://calmdowntom.com/2011/03/top-10-embarrassingly-bad-moments-in-videogame-marketing/</a:t>
            </a:r>
            <a:r>
              <a:rPr lang="en-US" dirty="0"/>
              <a:t>. [Accessed 25 May 2015</a:t>
            </a:r>
            <a:r>
              <a:rPr lang="en-US" dirty="0" smtClean="0"/>
              <a:t>].</a:t>
            </a:r>
          </a:p>
          <a:p>
            <a:r>
              <a:rPr lang="en-US" dirty="0"/>
              <a:t>Product and brand failures: a marketing perspective - Marketing Plan Help &amp; Marketing Advice - </a:t>
            </a:r>
            <a:r>
              <a:rPr lang="en-US" dirty="0" err="1"/>
              <a:t>Mplans</a:t>
            </a:r>
            <a:r>
              <a:rPr lang="en-US" dirty="0"/>
              <a:t>. 2015. </a:t>
            </a:r>
            <a:r>
              <a:rPr lang="en-US" i="1" dirty="0"/>
              <a:t>Product and brand failures: a marketing perspective - Marketing Plan Help &amp; Marketing Advice - </a:t>
            </a:r>
            <a:r>
              <a:rPr lang="en-US" i="1" dirty="0" err="1"/>
              <a:t>Mplans</a:t>
            </a:r>
            <a:r>
              <a:rPr lang="en-US" dirty="0"/>
              <a:t>. [ONLINE] Available at: </a:t>
            </a:r>
            <a:r>
              <a:rPr lang="en-US" u="sng" dirty="0">
                <a:hlinkClick r:id="rId16"/>
              </a:rPr>
              <a:t>http://www.mplans.com/articles/product-and-brand-failures-a-marketing-perspective/</a:t>
            </a:r>
            <a:r>
              <a:rPr lang="en-US" dirty="0"/>
              <a:t>. [Accessed 25 May 2015</a:t>
            </a:r>
            <a:r>
              <a:rPr lang="en-US" dirty="0" smtClean="0"/>
              <a:t>].</a:t>
            </a:r>
          </a:p>
          <a:p>
            <a:endParaRPr lang="en-US" dirty="0" smtClean="0"/>
          </a:p>
          <a:p>
            <a:endParaRPr lang="en-US" dirty="0" smtClean="0"/>
          </a:p>
          <a:p>
            <a:endParaRPr lang="en-US" dirty="0"/>
          </a:p>
          <a:p>
            <a:endParaRPr lang="en-US" dirty="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547291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AU" dirty="0"/>
              <a:t>Executive </a:t>
            </a:r>
            <a:r>
              <a:rPr lang="en-AU" dirty="0" smtClean="0"/>
              <a:t>Summary</a:t>
            </a:r>
            <a:endParaRPr lang="en-US" dirty="0"/>
          </a:p>
        </p:txBody>
      </p:sp>
      <p:sp>
        <p:nvSpPr>
          <p:cNvPr id="12" name="內容版面配置區 2"/>
          <p:cNvSpPr txBox="1">
            <a:spLocks/>
          </p:cNvSpPr>
          <p:nvPr/>
        </p:nvSpPr>
        <p:spPr>
          <a:xfrm>
            <a:off x="838200" y="1549877"/>
            <a:ext cx="3962306" cy="15642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t>Open World Games</a:t>
            </a:r>
          </a:p>
          <a:p>
            <a:r>
              <a:rPr lang="en-US" sz="1800" dirty="0" smtClean="0"/>
              <a:t>GTA</a:t>
            </a:r>
          </a:p>
          <a:p>
            <a:r>
              <a:rPr lang="en-US" sz="1800" dirty="0" smtClean="0"/>
              <a:t>Saint Row  </a:t>
            </a:r>
          </a:p>
          <a:p>
            <a:r>
              <a:rPr lang="en-US" sz="1800" dirty="0" smtClean="0"/>
              <a:t>Watchdog</a:t>
            </a:r>
          </a:p>
          <a:p>
            <a:pPr marL="0" indent="0">
              <a:buNone/>
            </a:pPr>
            <a:r>
              <a:rPr lang="en-US" sz="1800" dirty="0" smtClean="0"/>
              <a:t>Other Games </a:t>
            </a:r>
          </a:p>
          <a:p>
            <a:r>
              <a:rPr lang="en-US" sz="1800" dirty="0" smtClean="0"/>
              <a:t>TheSims1,2,3,4</a:t>
            </a:r>
          </a:p>
        </p:txBody>
      </p:sp>
      <p:pic>
        <p:nvPicPr>
          <p:cNvPr id="15" name="Excutive Summar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00" y="6092903"/>
            <a:ext cx="609600" cy="609600"/>
          </a:xfrm>
          <a:prstGeom prst="rect">
            <a:avLst/>
          </a:prstGeom>
        </p:spPr>
      </p:pic>
    </p:spTree>
    <p:extLst>
      <p:ext uri="{BB962C8B-B14F-4D97-AF65-F5344CB8AC3E}">
        <p14:creationId xmlns:p14="http://schemas.microsoft.com/office/powerpoint/2010/main" val="1834742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42" fill="hold"/>
                                        <p:tgtEl>
                                          <p:spTgt spid="15"/>
                                        </p:tgtEl>
                                      </p:cBhvr>
                                    </p:cmd>
                                  </p:childTnLst>
                                </p:cTn>
                              </p:par>
                            </p:childTnLst>
                          </p:cTn>
                        </p:par>
                      </p:childTnLst>
                    </p:cTn>
                  </p:par>
                </p:childTnLst>
              </p:cTn>
              <p:nextCondLst>
                <p:cond evt="onClick" delay="0">
                  <p:tgtEl>
                    <p:spTgt spid="15"/>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AU" dirty="0"/>
              <a:t>Introduction &amp; Marketing </a:t>
            </a:r>
            <a:r>
              <a:rPr lang="en-AU" dirty="0" smtClean="0"/>
              <a:t>Objectives </a:t>
            </a:r>
            <a:r>
              <a:rPr lang="en-AU" dirty="0"/>
              <a:t>5%</a:t>
            </a:r>
            <a:endParaRPr lang="en-US" dirty="0"/>
          </a:p>
        </p:txBody>
      </p:sp>
      <p:sp>
        <p:nvSpPr>
          <p:cNvPr id="3" name="內容版面配置區 2"/>
          <p:cNvSpPr>
            <a:spLocks noGrp="1"/>
          </p:cNvSpPr>
          <p:nvPr>
            <p:ph idx="1"/>
          </p:nvPr>
        </p:nvSpPr>
        <p:spPr/>
        <p:txBody>
          <a:bodyPr/>
          <a:lstStyle/>
          <a:p>
            <a:r>
              <a:rPr lang="en-US" dirty="0" smtClean="0"/>
              <a:t>Marketing objectives </a:t>
            </a:r>
            <a:r>
              <a:rPr lang="en-US" dirty="0"/>
              <a:t>housed in the </a:t>
            </a:r>
            <a:r>
              <a:rPr lang="en-US" dirty="0" smtClean="0"/>
              <a:t>plan</a:t>
            </a:r>
          </a:p>
          <a:p>
            <a:r>
              <a:rPr lang="en-US" dirty="0" smtClean="0"/>
              <a:t>A strategic </a:t>
            </a:r>
            <a:r>
              <a:rPr lang="en-US" dirty="0"/>
              <a:t>context of the </a:t>
            </a:r>
            <a:r>
              <a:rPr lang="en-US" dirty="0" smtClean="0"/>
              <a:t>product</a:t>
            </a:r>
            <a:endParaRPr 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86282" y="6102790"/>
            <a:ext cx="609600" cy="609600"/>
          </a:xfrm>
          <a:prstGeom prst="rect">
            <a:avLst/>
          </a:prstGeom>
        </p:spPr>
      </p:pic>
      <p:sp>
        <p:nvSpPr>
          <p:cNvPr id="5" name="文字方塊 4"/>
          <p:cNvSpPr txBox="1"/>
          <p:nvPr/>
        </p:nvSpPr>
        <p:spPr>
          <a:xfrm>
            <a:off x="6473228" y="5531667"/>
            <a:ext cx="3787319" cy="369332"/>
          </a:xfrm>
          <a:prstGeom prst="rect">
            <a:avLst/>
          </a:prstGeom>
          <a:noFill/>
        </p:spPr>
        <p:txBody>
          <a:bodyPr wrap="none" rtlCol="0">
            <a:spAutoFit/>
          </a:bodyPr>
          <a:lstStyle/>
          <a:p>
            <a:r>
              <a:rPr lang="en-US" dirty="0" smtClean="0"/>
              <a:t>Why does shooting games can not win</a:t>
            </a:r>
            <a:endParaRPr lang="en-US" dirty="0"/>
          </a:p>
        </p:txBody>
      </p:sp>
    </p:spTree>
    <p:extLst>
      <p:ext uri="{BB962C8B-B14F-4D97-AF65-F5344CB8AC3E}">
        <p14:creationId xmlns:p14="http://schemas.microsoft.com/office/powerpoint/2010/main" val="24826542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3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AU" dirty="0" smtClean="0"/>
              <a:t>Background </a:t>
            </a:r>
            <a:r>
              <a:rPr lang="en-AU" dirty="0"/>
              <a:t>5%</a:t>
            </a:r>
            <a:r>
              <a:rPr lang="en-US" dirty="0" smtClean="0"/>
              <a:t>		</a:t>
            </a:r>
            <a:endParaRPr lang="en-US" dirty="0"/>
          </a:p>
        </p:txBody>
      </p:sp>
      <p:sp>
        <p:nvSpPr>
          <p:cNvPr id="3" name="內容版面配置區 2"/>
          <p:cNvSpPr>
            <a:spLocks noGrp="1"/>
          </p:cNvSpPr>
          <p:nvPr>
            <p:ph idx="1"/>
          </p:nvPr>
        </p:nvSpPr>
        <p:spPr/>
        <p:txBody>
          <a:bodyPr>
            <a:normAutofit/>
          </a:bodyPr>
          <a:lstStyle/>
          <a:p>
            <a:pPr marL="0" indent="0">
              <a:buNone/>
            </a:pPr>
            <a:r>
              <a:rPr lang="en-AU" dirty="0" smtClean="0"/>
              <a:t>History</a:t>
            </a:r>
            <a:endParaRPr lang="en-AU" dirty="0"/>
          </a:p>
          <a:p>
            <a:pPr marL="0" indent="0">
              <a:buNone/>
            </a:pPr>
            <a:r>
              <a:rPr lang="en-AU" dirty="0"/>
              <a:t>The </a:t>
            </a:r>
            <a:r>
              <a:rPr lang="en-AU" dirty="0" smtClean="0"/>
              <a:t>Industry</a:t>
            </a:r>
          </a:p>
          <a:p>
            <a:r>
              <a:rPr lang="en-AU" dirty="0" smtClean="0"/>
              <a:t>Product</a:t>
            </a:r>
            <a:endParaRPr lang="en-US" dirty="0" smtClean="0"/>
          </a:p>
          <a:p>
            <a:pPr lvl="1"/>
            <a:r>
              <a:rPr lang="en-US" dirty="0" smtClean="0"/>
              <a:t>Type ?</a:t>
            </a:r>
          </a:p>
          <a:p>
            <a:pPr lvl="1"/>
            <a:r>
              <a:rPr lang="en-US" dirty="0" smtClean="0"/>
              <a:t>Story ?</a:t>
            </a:r>
          </a:p>
          <a:p>
            <a:pPr lvl="1"/>
            <a:r>
              <a:rPr lang="en-US" dirty="0" smtClean="0"/>
              <a:t>How to play?</a:t>
            </a:r>
          </a:p>
          <a:p>
            <a:pPr marL="0" indent="0">
              <a:buNone/>
            </a:pPr>
            <a:r>
              <a:rPr lang="en-AU" dirty="0" smtClean="0"/>
              <a:t>What are the key </a:t>
            </a:r>
            <a:r>
              <a:rPr lang="en-AU" dirty="0"/>
              <a:t>people </a:t>
            </a:r>
            <a:r>
              <a:rPr lang="en-AU" dirty="0" smtClean="0"/>
              <a:t>behind </a:t>
            </a:r>
            <a:r>
              <a:rPr lang="en-AU" dirty="0"/>
              <a:t>the </a:t>
            </a:r>
            <a:r>
              <a:rPr lang="en-AU" dirty="0" smtClean="0"/>
              <a:t>development?</a:t>
            </a:r>
          </a:p>
          <a:p>
            <a:pPr marL="0" indent="0">
              <a:buNone/>
            </a:pPr>
            <a:r>
              <a:rPr lang="en-AU" dirty="0" smtClean="0"/>
              <a:t>What are the Recent </a:t>
            </a:r>
            <a:r>
              <a:rPr lang="en-AU" dirty="0"/>
              <a:t>C</a:t>
            </a:r>
            <a:r>
              <a:rPr lang="en-AU" dirty="0" smtClean="0"/>
              <a:t>hanges </a:t>
            </a:r>
            <a:r>
              <a:rPr lang="en-AU" dirty="0"/>
              <a:t>in the market/s that the product </a:t>
            </a:r>
            <a:r>
              <a:rPr lang="en-AU" dirty="0" smtClean="0"/>
              <a:t>interacts?</a:t>
            </a:r>
            <a:endParaRPr lang="en-US" dirty="0" smtClean="0"/>
          </a:p>
          <a:p>
            <a:endParaRPr lang="en-US" dirty="0"/>
          </a:p>
        </p:txBody>
      </p:sp>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0112" y="32265"/>
            <a:ext cx="3303737" cy="2565255"/>
          </a:xfrm>
          <a:prstGeom prst="rect">
            <a:avLst/>
          </a:prstGeom>
        </p:spPr>
      </p:pic>
      <p:pic>
        <p:nvPicPr>
          <p:cNvPr id="6" name="圖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8044" y="365125"/>
            <a:ext cx="3353339" cy="2734705"/>
          </a:xfrm>
          <a:prstGeom prst="rect">
            <a:avLst/>
          </a:prstGeom>
        </p:spPr>
      </p:pic>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5397" y="3205548"/>
            <a:ext cx="3210863" cy="1827658"/>
          </a:xfrm>
          <a:prstGeom prst="rect">
            <a:avLst/>
          </a:prstGeom>
        </p:spPr>
      </p:pic>
      <p:pic>
        <p:nvPicPr>
          <p:cNvPr id="1026" name="Picture 2" descr="https://qzprod.files.wordpress.com/2014/05/market-share-tablet-smartphone-idc-graph1.jpg?w=4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13668" y="2762284"/>
            <a:ext cx="2797962" cy="1998544"/>
          </a:xfrm>
          <a:prstGeom prst="rect">
            <a:avLst/>
          </a:prstGeom>
          <a:noFill/>
          <a:extLst>
            <a:ext uri="{909E8E84-426E-40DD-AFC4-6F175D3DCCD1}">
              <a14:hiddenFill xmlns:a14="http://schemas.microsoft.com/office/drawing/2010/main">
                <a:solidFill>
                  <a:srgbClr val="FFFFFF"/>
                </a:solidFill>
              </a14:hiddenFill>
            </a:ext>
          </a:extLst>
        </p:spPr>
      </p:pic>
      <p:pic>
        <p:nvPicPr>
          <p:cNvPr id="8" name="BackGr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58151" y="6131195"/>
            <a:ext cx="609600" cy="609600"/>
          </a:xfrm>
          <a:prstGeom prst="rect">
            <a:avLst/>
          </a:prstGeom>
        </p:spPr>
      </p:pic>
    </p:spTree>
    <p:extLst>
      <p:ext uri="{BB962C8B-B14F-4D97-AF65-F5344CB8AC3E}">
        <p14:creationId xmlns:p14="http://schemas.microsoft.com/office/powerpoint/2010/main" val="31514145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60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21278" y="270235"/>
            <a:ext cx="9392729" cy="963343"/>
          </a:xfrm>
        </p:spPr>
        <p:txBody>
          <a:bodyPr/>
          <a:lstStyle/>
          <a:p>
            <a:pPr algn="ctr"/>
            <a:r>
              <a:rPr lang="en-US" dirty="0" smtClean="0">
                <a:solidFill>
                  <a:srgbClr val="FF0000"/>
                </a:solidFill>
                <a:effectLst>
                  <a:outerShdw blurRad="63500" sx="102000" sy="102000" algn="ctr" rotWithShape="0">
                    <a:prstClr val="black">
                      <a:alpha val="40000"/>
                    </a:prstClr>
                  </a:outerShdw>
                  <a:reflection blurRad="6350" stA="50000" endA="300" endPos="50000" dist="29997" dir="5400000" sy="-100000" algn="bl" rotWithShape="0"/>
                </a:effectLst>
              </a:rPr>
              <a:t>SITUATION ANALYSIS</a:t>
            </a:r>
            <a:endParaRPr lang="en-US" dirty="0">
              <a:solidFill>
                <a:srgbClr val="FF0000"/>
              </a:solidFill>
              <a:effectLst>
                <a:outerShdw blurRad="63500" sx="102000" sy="102000" algn="ctr" rotWithShape="0">
                  <a:prstClr val="black">
                    <a:alpha val="40000"/>
                  </a:prstClr>
                </a:outerShdw>
                <a:reflection blurRad="6350" stA="50000" endA="300" endPos="50000" dist="29997" dir="5400000" sy="-100000" algn="bl" rotWithShape="0"/>
              </a:effectLst>
            </a:endParaRPr>
          </a:p>
        </p:txBody>
      </p:sp>
      <p:sp>
        <p:nvSpPr>
          <p:cNvPr id="4" name="內容版面配置區 2"/>
          <p:cNvSpPr>
            <a:spLocks noGrp="1"/>
          </p:cNvSpPr>
          <p:nvPr>
            <p:ph idx="1"/>
          </p:nvPr>
        </p:nvSpPr>
        <p:spPr>
          <a:xfrm>
            <a:off x="107830" y="1566833"/>
            <a:ext cx="5365630" cy="4351338"/>
          </a:xfrm>
        </p:spPr>
        <p:txBody>
          <a:bodyPr>
            <a:normAutofit/>
          </a:bodyPr>
          <a:lstStyle/>
          <a:p>
            <a:pPr marL="0" indent="0">
              <a:buNone/>
            </a:pPr>
            <a:r>
              <a:rPr lang="en-US" sz="2000" dirty="0">
                <a:solidFill>
                  <a:srgbClr val="FF0000"/>
                </a:solidFill>
              </a:rPr>
              <a:t>Industry Analysis</a:t>
            </a:r>
            <a:endParaRPr lang="en-US" sz="2000" dirty="0" smtClean="0"/>
          </a:p>
          <a:p>
            <a:r>
              <a:rPr lang="en-US" sz="2000" dirty="0" smtClean="0"/>
              <a:t>Market size </a:t>
            </a:r>
          </a:p>
          <a:p>
            <a:r>
              <a:rPr lang="en-US" sz="2000" dirty="0" smtClean="0"/>
              <a:t>Market potential </a:t>
            </a:r>
          </a:p>
          <a:p>
            <a:r>
              <a:rPr lang="en-US" sz="2000" dirty="0" smtClean="0"/>
              <a:t>Noticeable past failures , notice new entries </a:t>
            </a:r>
          </a:p>
          <a:p>
            <a:r>
              <a:rPr lang="en-US" sz="2000" dirty="0" smtClean="0"/>
              <a:t>Laws</a:t>
            </a:r>
            <a:endParaRPr lang="en-US" sz="2000" dirty="0"/>
          </a:p>
        </p:txBody>
      </p:sp>
      <p:sp>
        <p:nvSpPr>
          <p:cNvPr id="5" name="內容版面配置區 2"/>
          <p:cNvSpPr txBox="1">
            <a:spLocks/>
          </p:cNvSpPr>
          <p:nvPr/>
        </p:nvSpPr>
        <p:spPr>
          <a:xfrm>
            <a:off x="5365630" y="1566833"/>
            <a:ext cx="7676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solidFill>
                  <a:srgbClr val="FF0000"/>
                </a:solidFill>
              </a:rPr>
              <a:t>Sales Analysis</a:t>
            </a:r>
            <a:endParaRPr lang="en-US" sz="2000" dirty="0" smtClean="0"/>
          </a:p>
          <a:p>
            <a:r>
              <a:rPr lang="en-US" sz="2000" dirty="0" smtClean="0"/>
              <a:t>How much do the other games sales in the market </a:t>
            </a:r>
            <a:endParaRPr lang="en-US" sz="2000" dirty="0"/>
          </a:p>
        </p:txBody>
      </p:sp>
      <p:sp>
        <p:nvSpPr>
          <p:cNvPr id="6" name="內容版面配置區 2"/>
          <p:cNvSpPr txBox="1">
            <a:spLocks/>
          </p:cNvSpPr>
          <p:nvPr/>
        </p:nvSpPr>
        <p:spPr>
          <a:xfrm>
            <a:off x="107830" y="421241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solidFill>
                  <a:srgbClr val="FF0000"/>
                </a:solidFill>
              </a:rPr>
              <a:t>Competitive Analysis</a:t>
            </a:r>
            <a:r>
              <a:rPr lang="zh-CN" altLang="en-US" sz="2000" dirty="0" smtClean="0"/>
              <a:t>竞争分析</a:t>
            </a:r>
            <a:endParaRPr lang="en-US" sz="2000" dirty="0" smtClean="0"/>
          </a:p>
          <a:p>
            <a:r>
              <a:rPr lang="en-US" sz="2000" dirty="0" smtClean="0"/>
              <a:t>What are companies</a:t>
            </a:r>
          </a:p>
          <a:p>
            <a:r>
              <a:rPr lang="en-US" sz="2000" dirty="0" smtClean="0"/>
              <a:t>What standout from other companies</a:t>
            </a:r>
            <a:endParaRPr lang="en-US" sz="2000" dirty="0"/>
          </a:p>
        </p:txBody>
      </p:sp>
      <p:graphicFrame>
        <p:nvGraphicFramePr>
          <p:cNvPr id="13" name="表格 12"/>
          <p:cNvGraphicFramePr>
            <a:graphicFrameLocks noGrp="1"/>
          </p:cNvGraphicFramePr>
          <p:nvPr>
            <p:extLst>
              <p:ext uri="{D42A27DB-BD31-4B8C-83A1-F6EECF244321}">
                <p14:modId xmlns:p14="http://schemas.microsoft.com/office/powerpoint/2010/main" val="1468268194"/>
              </p:ext>
            </p:extLst>
          </p:nvPr>
        </p:nvGraphicFramePr>
        <p:xfrm>
          <a:off x="4454305" y="3372133"/>
          <a:ext cx="7565681" cy="2349656"/>
        </p:xfrm>
        <a:graphic>
          <a:graphicData uri="http://schemas.openxmlformats.org/drawingml/2006/table">
            <a:tbl>
              <a:tblPr>
                <a:tableStyleId>{5C22544A-7EE6-4342-B048-85BDC9FD1C3A}</a:tableStyleId>
              </a:tblPr>
              <a:tblGrid>
                <a:gridCol w="2430017"/>
                <a:gridCol w="2621270"/>
                <a:gridCol w="902820"/>
                <a:gridCol w="1611574"/>
              </a:tblGrid>
              <a:tr h="247208">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GTA5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Watch Dog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Saints Row IV </a:t>
                      </a:r>
                      <a:endParaRPr lang="en-US" sz="1200" b="0" i="0" u="none" strike="noStrike">
                        <a:solidFill>
                          <a:srgbClr val="000000"/>
                        </a:solidFill>
                        <a:effectLst/>
                        <a:latin typeface="Calibri" panose="020F0502020204030204" pitchFamily="34" charset="0"/>
                      </a:endParaRPr>
                    </a:p>
                  </a:txBody>
                  <a:tcPr marL="9525" marR="9525" marT="9525" marB="0" anchor="b"/>
                </a:tc>
              </a:tr>
              <a:tr h="247208">
                <a:tc>
                  <a:txBody>
                    <a:bodyPr/>
                    <a:lstStyle/>
                    <a:p>
                      <a:pPr algn="l" fontAlgn="b"/>
                      <a:r>
                        <a:rPr lang="en-US" sz="1200" u="none" strike="noStrike">
                          <a:effectLst/>
                        </a:rPr>
                        <a:t>Development AND Market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US$266 Million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r>
              <a:tr h="463810">
                <a:tc>
                  <a:txBody>
                    <a:bodyPr/>
                    <a:lstStyle/>
                    <a:p>
                      <a:pPr algn="l" fontAlgn="b"/>
                      <a:r>
                        <a:rPr lang="en-US" sz="1200" u="none" strike="noStrike">
                          <a:effectLst/>
                        </a:rPr>
                        <a:t>Copies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52 Million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9 Million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1 million in the First week</a:t>
                      </a:r>
                      <a:endParaRPr lang="en-US" sz="1200" b="0" i="0" u="none" strike="noStrike">
                        <a:solidFill>
                          <a:srgbClr val="262626"/>
                        </a:solidFill>
                        <a:effectLst/>
                        <a:latin typeface="Arial" panose="020B0604020202020204" pitchFamily="34" charset="0"/>
                      </a:endParaRPr>
                    </a:p>
                  </a:txBody>
                  <a:tcPr marL="9525" marR="9525" marT="9525" marB="0" anchor="b"/>
                </a:tc>
              </a:tr>
              <a:tr h="463810">
                <a:tc>
                  <a:txBody>
                    <a:bodyPr/>
                    <a:lstStyle/>
                    <a:p>
                      <a:pPr algn="l" fontAlgn="b"/>
                      <a:r>
                        <a:rPr lang="en-US" sz="1200" u="none" strike="noStrike">
                          <a:effectLst/>
                        </a:rPr>
                        <a:t>Revenue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$1.669 billion, down from $2.414 billion</a:t>
                      </a:r>
                      <a:endParaRPr lang="en-US" sz="1200" b="0" i="0" u="none" strike="noStrike">
                        <a:solidFill>
                          <a:srgbClr val="262626"/>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$611.3 million</a:t>
                      </a:r>
                      <a:endParaRPr lang="en-US" sz="1200" b="0" i="0" u="none" strike="noStrike">
                        <a:solidFill>
                          <a:srgbClr val="262626"/>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unknown</a:t>
                      </a:r>
                      <a:endParaRPr lang="en-US" sz="1200" b="0" i="0" u="none" strike="noStrike">
                        <a:solidFill>
                          <a:srgbClr val="000000"/>
                        </a:solidFill>
                        <a:effectLst/>
                        <a:latin typeface="Calibri" panose="020F0502020204030204" pitchFamily="34" charset="0"/>
                      </a:endParaRPr>
                    </a:p>
                  </a:txBody>
                  <a:tcPr marL="9525" marR="9525" marT="9525" marB="0" anchor="b"/>
                </a:tc>
              </a:tr>
              <a:tr h="463810">
                <a:tc>
                  <a:txBody>
                    <a:bodyPr/>
                    <a:lstStyle/>
                    <a:p>
                      <a:pPr algn="l" fontAlgn="b"/>
                      <a:r>
                        <a:rPr lang="en-US" sz="1200" u="none" strike="noStrike">
                          <a:effectLst/>
                        </a:rPr>
                        <a:t>Profit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$219.2 million, compared to $510.7 million</a:t>
                      </a:r>
                      <a:endParaRPr lang="en-US" sz="1200" b="0" i="0" u="none" strike="noStrike">
                        <a:solidFill>
                          <a:srgbClr val="262626"/>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$21.6 million</a:t>
                      </a:r>
                      <a:endParaRPr lang="en-US" sz="1200" b="0" i="0" u="none" strike="noStrike">
                        <a:solidFill>
                          <a:srgbClr val="262626"/>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unknown</a:t>
                      </a:r>
                      <a:endParaRPr lang="en-US" sz="1200" b="0" i="0" u="none" strike="noStrike">
                        <a:solidFill>
                          <a:srgbClr val="000000"/>
                        </a:solidFill>
                        <a:effectLst/>
                        <a:latin typeface="Calibri" panose="020F0502020204030204" pitchFamily="34" charset="0"/>
                      </a:endParaRPr>
                    </a:p>
                  </a:txBody>
                  <a:tcPr marL="9525" marR="9525" marT="9525" marB="0" anchor="b"/>
                </a:tc>
              </a:tr>
              <a:tr h="463810">
                <a:tc>
                  <a:txBody>
                    <a:bodyPr/>
                    <a:lstStyle/>
                    <a:p>
                      <a:pPr algn="l" fontAlgn="b"/>
                      <a:r>
                        <a:rPr lang="en-US" sz="1200" u="none" strike="noStrike">
                          <a:effectLst/>
                        </a:rPr>
                        <a:t>Revenue from digitally delivered content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$616 million, up 42 percent</a:t>
                      </a:r>
                      <a:endParaRPr lang="en-US" sz="1200" b="0" i="0" u="none" strike="noStrike">
                        <a:solidFill>
                          <a:srgbClr val="262626"/>
                        </a:solidFill>
                        <a:effectLst/>
                        <a:latin typeface="Arial" panose="020B0604020202020204" pitchFamily="34" charset="0"/>
                      </a:endParaRPr>
                    </a:p>
                  </a:txBody>
                  <a:tcPr marL="9525" marR="9525" marT="9525" marB="0" anchor="b"/>
                </a:tc>
                <a:tc>
                  <a:txBody>
                    <a:bodyPr/>
                    <a:lstStyle/>
                    <a:p>
                      <a:pPr algn="l" fontAlgn="b"/>
                      <a:r>
                        <a:rPr lang="en-US" sz="1200" u="none" strike="noStrike">
                          <a:effectLst/>
                        </a:rPr>
                        <a:t>unknown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unknown</a:t>
                      </a:r>
                      <a:endParaRPr lang="en-US" sz="12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pic>
        <p:nvPicPr>
          <p:cNvPr id="14" name="SITUATION ANALYSIS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34978" y="6097158"/>
            <a:ext cx="609600" cy="609600"/>
          </a:xfrm>
          <a:prstGeom prst="rect">
            <a:avLst/>
          </a:prstGeom>
        </p:spPr>
      </p:pic>
    </p:spTree>
    <p:extLst>
      <p:ext uri="{BB962C8B-B14F-4D97-AF65-F5344CB8AC3E}">
        <p14:creationId xmlns:p14="http://schemas.microsoft.com/office/powerpoint/2010/main" val="28786734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401" fill="hold"/>
                                        <p:tgtEl>
                                          <p:spTgt spid="14"/>
                                        </p:tgtEl>
                                      </p:cBhvr>
                                    </p:cmd>
                                  </p:childTnLst>
                                </p:cTn>
                              </p:par>
                            </p:childTnLst>
                          </p:cTn>
                        </p:par>
                      </p:childTnLst>
                    </p:cTn>
                  </p:par>
                </p:childTnLst>
              </p:cTn>
              <p:nextCondLst>
                <p:cond evt="onClick" delay="0">
                  <p:tgtEl>
                    <p:spTgt spid="14"/>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2"/>
          <p:cNvSpPr txBox="1">
            <a:spLocks/>
          </p:cNvSpPr>
          <p:nvPr/>
        </p:nvSpPr>
        <p:spPr>
          <a:xfrm>
            <a:off x="617120" y="1060056"/>
            <a:ext cx="10297065" cy="2932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smtClean="0">
                <a:solidFill>
                  <a:srgbClr val="FF0000"/>
                </a:solidFill>
              </a:rPr>
              <a:t>Customer Analysis </a:t>
            </a:r>
            <a:r>
              <a:rPr lang="en-AU" sz="2200" dirty="0" smtClean="0"/>
              <a:t>10%</a:t>
            </a:r>
            <a:endParaRPr lang="en-US" sz="2200" dirty="0" smtClean="0"/>
          </a:p>
          <a:p>
            <a:r>
              <a:rPr lang="en-US" sz="2200" dirty="0" smtClean="0"/>
              <a:t>What is the target of the market </a:t>
            </a:r>
          </a:p>
          <a:p>
            <a:r>
              <a:rPr lang="en-US" sz="2200" dirty="0" smtClean="0"/>
              <a:t>What things will be change during the market</a:t>
            </a:r>
          </a:p>
          <a:p>
            <a:r>
              <a:rPr lang="en-US" sz="2200" dirty="0" smtClean="0"/>
              <a:t>Why do you think the product is good for this company</a:t>
            </a:r>
          </a:p>
          <a:p>
            <a:endParaRPr lang="en-AU" sz="2200" dirty="0"/>
          </a:p>
          <a:p>
            <a:endParaRPr lang="en-US" sz="2200" dirty="0" smtClean="0"/>
          </a:p>
          <a:p>
            <a:endParaRPr lang="en-US" dirty="0"/>
          </a:p>
        </p:txBody>
      </p:sp>
      <p:sp>
        <p:nvSpPr>
          <p:cNvPr id="19" name="標題 1"/>
          <p:cNvSpPr>
            <a:spLocks noGrp="1"/>
          </p:cNvSpPr>
          <p:nvPr>
            <p:ph type="title"/>
          </p:nvPr>
        </p:nvSpPr>
        <p:spPr>
          <a:xfrm>
            <a:off x="1321278" y="116296"/>
            <a:ext cx="9392729" cy="963343"/>
          </a:xfrm>
        </p:spPr>
        <p:txBody>
          <a:bodyPr/>
          <a:lstStyle/>
          <a:p>
            <a:pPr algn="ctr"/>
            <a:r>
              <a:rPr lang="en-US" dirty="0" smtClean="0">
                <a:solidFill>
                  <a:srgbClr val="FF0000"/>
                </a:solidFill>
                <a:effectLst>
                  <a:outerShdw blurRad="63500" sx="102000" sy="102000" algn="ctr" rotWithShape="0">
                    <a:prstClr val="black">
                      <a:alpha val="40000"/>
                    </a:prstClr>
                  </a:outerShdw>
                  <a:reflection blurRad="6350" stA="50000" endA="300" endPos="50000" dist="29997" dir="5400000" sy="-100000" algn="bl" rotWithShape="0"/>
                </a:effectLst>
              </a:rPr>
              <a:t>SITUATION ANALYSIS 2</a:t>
            </a:r>
            <a:endParaRPr lang="en-US" dirty="0">
              <a:solidFill>
                <a:srgbClr val="FF0000"/>
              </a:solidFill>
              <a:effectLst>
                <a:outerShdw blurRad="63500" sx="102000" sy="102000" algn="ctr" rotWithShape="0">
                  <a:prstClr val="black">
                    <a:alpha val="40000"/>
                  </a:prstClr>
                </a:outerShdw>
                <a:reflection blurRad="6350" stA="50000" endA="300" endPos="50000" dist="29997" dir="5400000" sy="-100000" algn="bl" rotWithShape="0"/>
              </a:effectLst>
            </a:endParaRPr>
          </a:p>
        </p:txBody>
      </p:sp>
      <p:graphicFrame>
        <p:nvGraphicFramePr>
          <p:cNvPr id="5" name="Diagram 3"/>
          <p:cNvGraphicFramePr/>
          <p:nvPr>
            <p:extLst>
              <p:ext uri="{D42A27DB-BD31-4B8C-83A1-F6EECF244321}">
                <p14:modId xmlns:p14="http://schemas.microsoft.com/office/powerpoint/2010/main" val="957728281"/>
              </p:ext>
            </p:extLst>
          </p:nvPr>
        </p:nvGraphicFramePr>
        <p:xfrm>
          <a:off x="6906239" y="4046899"/>
          <a:ext cx="4762421" cy="26073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文字方塊 1"/>
          <p:cNvSpPr txBox="1"/>
          <p:nvPr/>
        </p:nvSpPr>
        <p:spPr>
          <a:xfrm>
            <a:off x="8493765" y="3484864"/>
            <a:ext cx="3521798" cy="369332"/>
          </a:xfrm>
          <a:prstGeom prst="rect">
            <a:avLst/>
          </a:prstGeom>
          <a:noFill/>
        </p:spPr>
        <p:txBody>
          <a:bodyPr wrap="square" rtlCol="0">
            <a:spAutoFit/>
          </a:bodyPr>
          <a:lstStyle/>
          <a:p>
            <a:r>
              <a:rPr lang="en-AU" altLang="en-US" dirty="0"/>
              <a:t>Consumer Behaviour</a:t>
            </a:r>
            <a:endParaRPr lang="en-US" dirty="0"/>
          </a:p>
        </p:txBody>
      </p:sp>
      <p:grpSp>
        <p:nvGrpSpPr>
          <p:cNvPr id="6" name="Group 9"/>
          <p:cNvGrpSpPr>
            <a:grpSpLocks/>
          </p:cNvGrpSpPr>
          <p:nvPr/>
        </p:nvGrpSpPr>
        <p:grpSpPr bwMode="auto">
          <a:xfrm>
            <a:off x="617120" y="4502843"/>
            <a:ext cx="3401972" cy="1708593"/>
            <a:chOff x="899592" y="1916832"/>
            <a:chExt cx="7638493" cy="3456533"/>
          </a:xfrm>
        </p:grpSpPr>
        <p:sp>
          <p:nvSpPr>
            <p:cNvPr id="7" name="Arc 2"/>
            <p:cNvSpPr>
              <a:spLocks/>
            </p:cNvSpPr>
            <p:nvPr/>
          </p:nvSpPr>
          <p:spPr bwMode="auto">
            <a:xfrm>
              <a:off x="1836343" y="2557989"/>
              <a:ext cx="5718947" cy="2815376"/>
            </a:xfrm>
            <a:custGeom>
              <a:avLst/>
              <a:gdLst>
                <a:gd name="T0" fmla="*/ 0 w 43200"/>
                <a:gd name="T1" fmla="*/ 2147483647 h 21715"/>
                <a:gd name="T2" fmla="*/ 2147483647 w 43200"/>
                <a:gd name="T3" fmla="*/ 2147483647 h 21715"/>
                <a:gd name="T4" fmla="*/ 2147483647 w 43200"/>
                <a:gd name="T5" fmla="*/ 2147483647 h 21715"/>
                <a:gd name="T6" fmla="*/ 0 60000 65536"/>
                <a:gd name="T7" fmla="*/ 0 60000 65536"/>
                <a:gd name="T8" fmla="*/ 0 60000 65536"/>
                <a:gd name="T9" fmla="*/ 0 w 43200"/>
                <a:gd name="T10" fmla="*/ 0 h 21715"/>
                <a:gd name="T11" fmla="*/ 43200 w 43200"/>
                <a:gd name="T12" fmla="*/ 21715 h 21715"/>
              </a:gdLst>
              <a:ahLst/>
              <a:cxnLst>
                <a:cxn ang="T6">
                  <a:pos x="T0" y="T1"/>
                </a:cxn>
                <a:cxn ang="T7">
                  <a:pos x="T2" y="T3"/>
                </a:cxn>
                <a:cxn ang="T8">
                  <a:pos x="T4" y="T5"/>
                </a:cxn>
              </a:cxnLst>
              <a:rect l="T9" t="T10" r="T11" b="T12"/>
              <a:pathLst>
                <a:path w="43200" h="21715" fill="none" extrusionOk="0">
                  <a:moveTo>
                    <a:pt x="0" y="21714"/>
                  </a:moveTo>
                  <a:cubicBezTo>
                    <a:pt x="0" y="21676"/>
                    <a:pt x="0" y="21638"/>
                    <a:pt x="0" y="21600"/>
                  </a:cubicBezTo>
                  <a:cubicBezTo>
                    <a:pt x="0" y="9670"/>
                    <a:pt x="9670" y="0"/>
                    <a:pt x="21600" y="0"/>
                  </a:cubicBezTo>
                  <a:cubicBezTo>
                    <a:pt x="33529" y="-1"/>
                    <a:pt x="43199" y="9670"/>
                    <a:pt x="43200" y="21599"/>
                  </a:cubicBezTo>
                </a:path>
                <a:path w="43200" h="21715" stroke="0" extrusionOk="0">
                  <a:moveTo>
                    <a:pt x="0" y="21714"/>
                  </a:moveTo>
                  <a:cubicBezTo>
                    <a:pt x="0" y="21676"/>
                    <a:pt x="0" y="21638"/>
                    <a:pt x="0" y="21600"/>
                  </a:cubicBezTo>
                  <a:cubicBezTo>
                    <a:pt x="0" y="9670"/>
                    <a:pt x="9670" y="0"/>
                    <a:pt x="21600" y="0"/>
                  </a:cubicBezTo>
                  <a:cubicBezTo>
                    <a:pt x="33529" y="-1"/>
                    <a:pt x="43199" y="9670"/>
                    <a:pt x="43200" y="21599"/>
                  </a:cubicBezTo>
                  <a:lnTo>
                    <a:pt x="21600" y="21600"/>
                  </a:lnTo>
                  <a:close/>
                </a:path>
              </a:pathLst>
            </a:custGeom>
            <a:noFill/>
            <a:ln w="635000">
              <a:solidFill>
                <a:srgbClr val="00A1DE"/>
              </a:solidFill>
              <a:round/>
              <a:headEnd/>
              <a:tailEnd/>
            </a:ln>
          </p:spPr>
          <p:txBody>
            <a:bodyPr wrap="none" lIns="0" tIns="0" rIns="0" bIns="0" anchor="ctr"/>
            <a:lstStyle/>
            <a:p>
              <a:pPr algn="ctr" fontAlgn="auto">
                <a:spcBef>
                  <a:spcPts val="0"/>
                </a:spcBef>
                <a:spcAft>
                  <a:spcPts val="0"/>
                </a:spcAft>
                <a:defRPr/>
              </a:pPr>
              <a:endParaRPr lang="en-GB" altLang="ja-JP" sz="1400" b="1" kern="0" dirty="0">
                <a:solidFill>
                  <a:sysClr val="windowText" lastClr="000000"/>
                </a:solidFill>
                <a:ea typeface="ＭＳ Ｐゴシック" pitchFamily="50" charset="-128"/>
                <a:cs typeface="Arial" charset="0"/>
              </a:endParaRPr>
            </a:p>
          </p:txBody>
        </p:sp>
        <p:sp>
          <p:nvSpPr>
            <p:cNvPr id="8" name="Oval 51"/>
            <p:cNvSpPr>
              <a:spLocks noChangeArrowheads="1"/>
            </p:cNvSpPr>
            <p:nvPr/>
          </p:nvSpPr>
          <p:spPr bwMode="gray">
            <a:xfrm>
              <a:off x="899592" y="4076768"/>
              <a:ext cx="1878266" cy="1109329"/>
            </a:xfrm>
            <a:prstGeom prst="ellipse">
              <a:avLst/>
            </a:prstGeom>
            <a:solidFill>
              <a:srgbClr val="FFFFFF"/>
            </a:solidFill>
            <a:ln w="28575" algn="ctr">
              <a:solidFill>
                <a:srgbClr val="00A1DE"/>
              </a:solidFill>
              <a:round/>
              <a:headEnd/>
              <a:tailEnd/>
            </a:ln>
          </p:spPr>
          <p:txBody>
            <a:bodyPr lIns="18000" tIns="18000" rIns="18000" bIns="18000" anchor="ctr" anchorCtr="1"/>
            <a:lstStyle/>
            <a:p>
              <a:pPr algn="ctr" fontAlgn="auto">
                <a:lnSpc>
                  <a:spcPct val="106000"/>
                </a:lnSpc>
                <a:spcBef>
                  <a:spcPts val="0"/>
                </a:spcBef>
                <a:spcAft>
                  <a:spcPts val="0"/>
                </a:spcAft>
                <a:buClr>
                  <a:sysClr val="windowText" lastClr="000000"/>
                </a:buClr>
                <a:buFont typeface="Wingdings 2" pitchFamily="18" charset="2"/>
                <a:buNone/>
                <a:defRPr/>
              </a:pPr>
              <a:r>
                <a:rPr lang="en-GB" altLang="ja-JP" sz="900" kern="0" dirty="0">
                  <a:solidFill>
                    <a:sysClr val="windowText" lastClr="000000"/>
                  </a:solidFill>
                  <a:ea typeface="ＭＳ Ｐゴシック" pitchFamily="50" charset="-128"/>
                  <a:cs typeface="Arial" charset="0"/>
                </a:rPr>
                <a:t>Problem Recognition</a:t>
              </a:r>
            </a:p>
          </p:txBody>
        </p:sp>
        <p:sp>
          <p:nvSpPr>
            <p:cNvPr id="9" name="Oval 52"/>
            <p:cNvSpPr>
              <a:spLocks noChangeArrowheads="1"/>
            </p:cNvSpPr>
            <p:nvPr/>
          </p:nvSpPr>
          <p:spPr bwMode="gray">
            <a:xfrm>
              <a:off x="1691861" y="2780172"/>
              <a:ext cx="1878267" cy="1109328"/>
            </a:xfrm>
            <a:prstGeom prst="ellipse">
              <a:avLst/>
            </a:prstGeom>
            <a:solidFill>
              <a:srgbClr val="FFFFFF"/>
            </a:solidFill>
            <a:ln w="28575" algn="ctr">
              <a:solidFill>
                <a:srgbClr val="00A1DE"/>
              </a:solidFill>
              <a:round/>
              <a:headEnd/>
              <a:tailEnd/>
            </a:ln>
          </p:spPr>
          <p:txBody>
            <a:bodyPr lIns="18000" tIns="18000" rIns="18000" bIns="18000" anchor="ctr" anchorCtr="1"/>
            <a:lstStyle/>
            <a:p>
              <a:pPr algn="ctr">
                <a:lnSpc>
                  <a:spcPct val="106000"/>
                </a:lnSpc>
                <a:buClr>
                  <a:sysClr val="windowText" lastClr="000000"/>
                </a:buClr>
                <a:defRPr/>
              </a:pPr>
              <a:r>
                <a:rPr lang="en-GB" sz="900" kern="0" dirty="0">
                  <a:solidFill>
                    <a:sysClr val="windowText" lastClr="000000"/>
                  </a:solidFill>
                  <a:ea typeface="ＭＳ Ｐゴシック" pitchFamily="50" charset="-128"/>
                  <a:cs typeface="Arial" charset="0"/>
                </a:rPr>
                <a:t>Information Search</a:t>
              </a:r>
            </a:p>
          </p:txBody>
        </p:sp>
        <p:sp>
          <p:nvSpPr>
            <p:cNvPr id="10" name="Oval 53"/>
            <p:cNvSpPr>
              <a:spLocks noChangeArrowheads="1"/>
            </p:cNvSpPr>
            <p:nvPr/>
          </p:nvSpPr>
          <p:spPr bwMode="gray">
            <a:xfrm flipH="1">
              <a:off x="6659819" y="4076768"/>
              <a:ext cx="1878266" cy="1109329"/>
            </a:xfrm>
            <a:prstGeom prst="ellipse">
              <a:avLst/>
            </a:prstGeom>
            <a:solidFill>
              <a:srgbClr val="FFFFFF"/>
            </a:solidFill>
            <a:ln w="28575" algn="ctr">
              <a:solidFill>
                <a:srgbClr val="00A1DE"/>
              </a:solidFill>
              <a:round/>
              <a:headEnd/>
              <a:tailEnd/>
            </a:ln>
          </p:spPr>
          <p:txBody>
            <a:bodyPr lIns="18000" tIns="18000" rIns="18000" bIns="18000" anchor="ctr" anchorCtr="1"/>
            <a:lstStyle/>
            <a:p>
              <a:pPr algn="ctr" fontAlgn="auto">
                <a:lnSpc>
                  <a:spcPct val="106000"/>
                </a:lnSpc>
                <a:spcBef>
                  <a:spcPts val="0"/>
                </a:spcBef>
                <a:spcAft>
                  <a:spcPts val="0"/>
                </a:spcAft>
                <a:buClr>
                  <a:sysClr val="windowText" lastClr="000000"/>
                </a:buClr>
                <a:buFont typeface="Wingdings 2" pitchFamily="18" charset="2"/>
                <a:buNone/>
                <a:defRPr/>
              </a:pPr>
              <a:r>
                <a:rPr lang="en-GB" sz="900" kern="0" dirty="0">
                  <a:solidFill>
                    <a:sysClr val="windowText" lastClr="000000"/>
                  </a:solidFill>
                  <a:ea typeface="ＭＳ Ｐゴシック" pitchFamily="50" charset="-128"/>
                  <a:cs typeface="Arial" charset="0"/>
                </a:rPr>
                <a:t>Post purchase Evaluation</a:t>
              </a:r>
            </a:p>
          </p:txBody>
        </p:sp>
        <p:sp>
          <p:nvSpPr>
            <p:cNvPr id="11" name="Oval 54"/>
            <p:cNvSpPr>
              <a:spLocks noChangeArrowheads="1"/>
            </p:cNvSpPr>
            <p:nvPr/>
          </p:nvSpPr>
          <p:spPr bwMode="gray">
            <a:xfrm flipH="1">
              <a:off x="5867550" y="2780172"/>
              <a:ext cx="1878267" cy="1109328"/>
            </a:xfrm>
            <a:prstGeom prst="ellipse">
              <a:avLst/>
            </a:prstGeom>
            <a:solidFill>
              <a:srgbClr val="FFFFFF"/>
            </a:solidFill>
            <a:ln w="28575" algn="ctr">
              <a:solidFill>
                <a:srgbClr val="00A1DE"/>
              </a:solidFill>
              <a:round/>
              <a:headEnd/>
              <a:tailEnd/>
            </a:ln>
          </p:spPr>
          <p:txBody>
            <a:bodyPr lIns="18000" tIns="18000" rIns="18000" bIns="18000" anchor="ctr" anchorCtr="1"/>
            <a:lstStyle/>
            <a:p>
              <a:pPr algn="ctr">
                <a:lnSpc>
                  <a:spcPct val="106000"/>
                </a:lnSpc>
                <a:buClr>
                  <a:sysClr val="windowText" lastClr="000000"/>
                </a:buClr>
                <a:defRPr/>
              </a:pPr>
              <a:r>
                <a:rPr lang="en-GB" sz="900" kern="0" dirty="0">
                  <a:solidFill>
                    <a:sysClr val="windowText" lastClr="000000"/>
                  </a:solidFill>
                  <a:ea typeface="ＭＳ Ｐゴシック" pitchFamily="50" charset="-128"/>
                  <a:cs typeface="Arial" charset="0"/>
                </a:rPr>
                <a:t>Purchase location &amp; Product choice </a:t>
              </a:r>
            </a:p>
          </p:txBody>
        </p:sp>
        <p:sp>
          <p:nvSpPr>
            <p:cNvPr id="12" name="Oval 55"/>
            <p:cNvSpPr>
              <a:spLocks noChangeArrowheads="1"/>
            </p:cNvSpPr>
            <p:nvPr/>
          </p:nvSpPr>
          <p:spPr bwMode="gray">
            <a:xfrm flipH="1">
              <a:off x="3708258" y="1916832"/>
              <a:ext cx="1878267" cy="1109328"/>
            </a:xfrm>
            <a:prstGeom prst="ellipse">
              <a:avLst/>
            </a:prstGeom>
            <a:solidFill>
              <a:srgbClr val="FFFFFF"/>
            </a:solidFill>
            <a:ln w="28575" algn="ctr">
              <a:solidFill>
                <a:srgbClr val="00A1DE"/>
              </a:solidFill>
              <a:round/>
              <a:headEnd/>
              <a:tailEnd/>
            </a:ln>
          </p:spPr>
          <p:txBody>
            <a:bodyPr lIns="18000" tIns="18000" rIns="18000" bIns="18000" anchor="ctr" anchorCtr="1"/>
            <a:lstStyle/>
            <a:p>
              <a:pPr algn="ctr" fontAlgn="auto">
                <a:lnSpc>
                  <a:spcPct val="106000"/>
                </a:lnSpc>
                <a:spcBef>
                  <a:spcPts val="0"/>
                </a:spcBef>
                <a:spcAft>
                  <a:spcPts val="0"/>
                </a:spcAft>
                <a:buClr>
                  <a:sysClr val="windowText" lastClr="000000"/>
                </a:buClr>
                <a:buFont typeface="Wingdings 2" pitchFamily="18" charset="2"/>
                <a:buNone/>
                <a:defRPr/>
              </a:pPr>
              <a:r>
                <a:rPr lang="en-GB" sz="900" kern="0" dirty="0">
                  <a:solidFill>
                    <a:sysClr val="windowText" lastClr="000000"/>
                  </a:solidFill>
                  <a:ea typeface="ＭＳ Ｐゴシック" pitchFamily="50" charset="-128"/>
                  <a:cs typeface="Arial" charset="0"/>
                </a:rPr>
                <a:t>Evaluation &amp; Selection</a:t>
              </a:r>
            </a:p>
          </p:txBody>
        </p:sp>
      </p:grpSp>
      <p:sp>
        <p:nvSpPr>
          <p:cNvPr id="3" name="文字方塊 2"/>
          <p:cNvSpPr txBox="1"/>
          <p:nvPr/>
        </p:nvSpPr>
        <p:spPr>
          <a:xfrm>
            <a:off x="781431" y="4085146"/>
            <a:ext cx="3846238" cy="338554"/>
          </a:xfrm>
          <a:prstGeom prst="rect">
            <a:avLst/>
          </a:prstGeom>
          <a:noFill/>
        </p:spPr>
        <p:txBody>
          <a:bodyPr wrap="square" rtlCol="0">
            <a:spAutoFit/>
          </a:bodyPr>
          <a:lstStyle/>
          <a:p>
            <a:r>
              <a:rPr lang="en-AU" altLang="en-US" sz="1600" dirty="0"/>
              <a:t>Consumer decision </a:t>
            </a:r>
            <a:r>
              <a:rPr lang="en-AU" altLang="en-US" sz="1600" dirty="0" smtClean="0"/>
              <a:t>making </a:t>
            </a:r>
            <a:r>
              <a:rPr lang="en-AU" altLang="en-US" sz="1600" dirty="0"/>
              <a:t>process</a:t>
            </a:r>
            <a:endParaRPr lang="en-US" sz="1600" dirty="0"/>
          </a:p>
        </p:txBody>
      </p:sp>
      <p:pic>
        <p:nvPicPr>
          <p:cNvPr id="13" name="Customer Analysi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1831" y="6046570"/>
            <a:ext cx="609600" cy="609600"/>
          </a:xfrm>
          <a:prstGeom prst="rect">
            <a:avLst/>
          </a:prstGeom>
        </p:spPr>
      </p:pic>
    </p:spTree>
    <p:extLst>
      <p:ext uri="{BB962C8B-B14F-4D97-AF65-F5344CB8AC3E}">
        <p14:creationId xmlns:p14="http://schemas.microsoft.com/office/powerpoint/2010/main" val="26164406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765"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thumbnails-visually.netdna-ssl.com/pest-analysis_54294348c3daa_w15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4027" y="3558541"/>
            <a:ext cx="2731206" cy="2916928"/>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177475" y="1222840"/>
            <a:ext cx="6289210" cy="689420"/>
          </a:xfrm>
          <a:prstGeom prst="rect">
            <a:avLst/>
          </a:prstGeom>
          <a:noFill/>
        </p:spPr>
        <p:txBody>
          <a:bodyPr wrap="square" rtlCol="0">
            <a:spAutoFit/>
          </a:bodyPr>
          <a:lstStyle/>
          <a:p>
            <a:pPr>
              <a:lnSpc>
                <a:spcPct val="80000"/>
              </a:lnSpc>
              <a:spcBef>
                <a:spcPts val="1000"/>
              </a:spcBef>
            </a:pPr>
            <a:r>
              <a:rPr lang="en-US" sz="2600" dirty="0">
                <a:solidFill>
                  <a:srgbClr val="FF0000"/>
                </a:solidFill>
              </a:rPr>
              <a:t>SWOT </a:t>
            </a:r>
          </a:p>
          <a:p>
            <a:endParaRPr lang="en-US" dirty="0"/>
          </a:p>
        </p:txBody>
      </p:sp>
      <p:grpSp>
        <p:nvGrpSpPr>
          <p:cNvPr id="6" name="Group 21"/>
          <p:cNvGrpSpPr>
            <a:grpSpLocks/>
          </p:cNvGrpSpPr>
          <p:nvPr/>
        </p:nvGrpSpPr>
        <p:grpSpPr bwMode="auto">
          <a:xfrm>
            <a:off x="1932732" y="1079639"/>
            <a:ext cx="2030101" cy="2088942"/>
            <a:chOff x="1231" y="456"/>
            <a:chExt cx="3143" cy="3155"/>
          </a:xfrm>
        </p:grpSpPr>
        <p:sp>
          <p:nvSpPr>
            <p:cNvPr id="7" name="Freeform 4"/>
            <p:cNvSpPr>
              <a:spLocks/>
            </p:cNvSpPr>
            <p:nvPr/>
          </p:nvSpPr>
          <p:spPr bwMode="auto">
            <a:xfrm>
              <a:off x="2921" y="708"/>
              <a:ext cx="1402" cy="1410"/>
            </a:xfrm>
            <a:custGeom>
              <a:avLst/>
              <a:gdLst>
                <a:gd name="T0" fmla="*/ 167 w 167"/>
                <a:gd name="T1" fmla="*/ 167 h 168"/>
                <a:gd name="T2" fmla="*/ 0 w 167"/>
                <a:gd name="T3" fmla="*/ 1 h 168"/>
                <a:gd name="T4" fmla="*/ 0 w 167"/>
                <a:gd name="T5" fmla="*/ 1 h 168"/>
                <a:gd name="T6" fmla="*/ 0 w 167"/>
                <a:gd name="T7" fmla="*/ 168 h 168"/>
                <a:gd name="T8" fmla="*/ 167 w 167"/>
                <a:gd name="T9" fmla="*/ 167 h 168"/>
              </a:gdLst>
              <a:ahLst/>
              <a:cxnLst>
                <a:cxn ang="0">
                  <a:pos x="T0" y="T1"/>
                </a:cxn>
                <a:cxn ang="0">
                  <a:pos x="T2" y="T3"/>
                </a:cxn>
                <a:cxn ang="0">
                  <a:pos x="T4" y="T5"/>
                </a:cxn>
                <a:cxn ang="0">
                  <a:pos x="T6" y="T7"/>
                </a:cxn>
                <a:cxn ang="0">
                  <a:pos x="T8" y="T9"/>
                </a:cxn>
              </a:cxnLst>
              <a:rect l="0" t="0" r="r" b="b"/>
              <a:pathLst>
                <a:path w="167" h="168">
                  <a:moveTo>
                    <a:pt x="167" y="167"/>
                  </a:moveTo>
                  <a:cubicBezTo>
                    <a:pt x="167" y="75"/>
                    <a:pt x="92" y="1"/>
                    <a:pt x="0" y="1"/>
                  </a:cubicBezTo>
                  <a:cubicBezTo>
                    <a:pt x="0" y="0"/>
                    <a:pt x="0" y="1"/>
                    <a:pt x="0" y="1"/>
                  </a:cubicBezTo>
                  <a:lnTo>
                    <a:pt x="0" y="168"/>
                  </a:lnTo>
                  <a:lnTo>
                    <a:pt x="167" y="167"/>
                  </a:lnTo>
                  <a:close/>
                </a:path>
              </a:pathLst>
            </a:custGeom>
            <a:gradFill rotWithShape="1">
              <a:gsLst>
                <a:gs pos="0">
                  <a:srgbClr val="CCFF33"/>
                </a:gs>
                <a:gs pos="100000">
                  <a:srgbClr val="669900"/>
                </a:gs>
              </a:gsLst>
              <a:lin ang="18900000" scaled="1"/>
            </a:gradFill>
            <a:ln>
              <a:noFill/>
            </a:ln>
            <a:effectLst>
              <a:outerShdw dist="35921" dir="2700000" algn="ctr" rotWithShape="0">
                <a:schemeClr val="tx1">
                  <a:alpha val="50000"/>
                </a:schemeClr>
              </a:outerShdw>
            </a:effectLst>
            <a:extLst>
              <a:ext uri="{91240B29-F687-4F45-9708-019B960494DF}">
                <a14:hiddenLine xmlns:a14="http://schemas.microsoft.com/office/drawing/2010/main" w="9525">
                  <a:solidFill>
                    <a:srgbClr val="000000"/>
                  </a:solidFill>
                  <a:prstDash val="solid"/>
                  <a:round/>
                  <a:headEnd/>
                  <a:tailEnd/>
                </a14:hiddenLine>
              </a:ext>
            </a:extLst>
          </p:spPr>
          <p:txBody>
            <a:bodyPr/>
            <a:lstStyle/>
            <a:p>
              <a:endParaRPr lang="en-US"/>
            </a:p>
          </p:txBody>
        </p:sp>
        <p:sp>
          <p:nvSpPr>
            <p:cNvPr id="8" name="Freeform 5"/>
            <p:cNvSpPr>
              <a:spLocks/>
            </p:cNvSpPr>
            <p:nvPr/>
          </p:nvSpPr>
          <p:spPr bwMode="auto">
            <a:xfrm>
              <a:off x="2913" y="2193"/>
              <a:ext cx="1418" cy="1418"/>
            </a:xfrm>
            <a:custGeom>
              <a:avLst/>
              <a:gdLst>
                <a:gd name="T0" fmla="*/ 0 w 169"/>
                <a:gd name="T1" fmla="*/ 168 h 169"/>
                <a:gd name="T2" fmla="*/ 1 w 169"/>
                <a:gd name="T3" fmla="*/ 168 h 169"/>
                <a:gd name="T4" fmla="*/ 169 w 169"/>
                <a:gd name="T5" fmla="*/ 1 h 169"/>
                <a:gd name="T6" fmla="*/ 168 w 169"/>
                <a:gd name="T7" fmla="*/ 0 h 169"/>
                <a:gd name="T8" fmla="*/ 1 w 169"/>
                <a:gd name="T9" fmla="*/ 1 h 169"/>
                <a:gd name="T10" fmla="*/ 0 w 169"/>
                <a:gd name="T11" fmla="*/ 168 h 169"/>
              </a:gdLst>
              <a:ahLst/>
              <a:cxnLst>
                <a:cxn ang="0">
                  <a:pos x="T0" y="T1"/>
                </a:cxn>
                <a:cxn ang="0">
                  <a:pos x="T2" y="T3"/>
                </a:cxn>
                <a:cxn ang="0">
                  <a:pos x="T4" y="T5"/>
                </a:cxn>
                <a:cxn ang="0">
                  <a:pos x="T6" y="T7"/>
                </a:cxn>
                <a:cxn ang="0">
                  <a:pos x="T8" y="T9"/>
                </a:cxn>
                <a:cxn ang="0">
                  <a:pos x="T10" y="T11"/>
                </a:cxn>
              </a:cxnLst>
              <a:rect l="0" t="0" r="r" b="b"/>
              <a:pathLst>
                <a:path w="169" h="169">
                  <a:moveTo>
                    <a:pt x="0" y="168"/>
                  </a:moveTo>
                  <a:cubicBezTo>
                    <a:pt x="1" y="168"/>
                    <a:pt x="1" y="168"/>
                    <a:pt x="1" y="168"/>
                  </a:cubicBezTo>
                  <a:cubicBezTo>
                    <a:pt x="94" y="169"/>
                    <a:pt x="169" y="94"/>
                    <a:pt x="169" y="1"/>
                  </a:cubicBezTo>
                  <a:cubicBezTo>
                    <a:pt x="169" y="1"/>
                    <a:pt x="168" y="1"/>
                    <a:pt x="168" y="0"/>
                  </a:cubicBezTo>
                  <a:lnTo>
                    <a:pt x="1" y="1"/>
                  </a:lnTo>
                  <a:lnTo>
                    <a:pt x="0" y="168"/>
                  </a:lnTo>
                  <a:close/>
                </a:path>
              </a:pathLst>
            </a:custGeom>
            <a:gradFill rotWithShape="1">
              <a:gsLst>
                <a:gs pos="0">
                  <a:srgbClr val="FF0000"/>
                </a:gs>
                <a:gs pos="100000">
                  <a:srgbClr val="990000"/>
                </a:gs>
              </a:gsLst>
              <a:lin ang="2700000" scaled="1"/>
            </a:gradFill>
            <a:ln>
              <a:noFill/>
            </a:ln>
            <a:effectLst>
              <a:outerShdw dist="35921" dir="2700000" algn="ctr" rotWithShape="0">
                <a:schemeClr val="tx1">
                  <a:alpha val="50000"/>
                </a:schemeClr>
              </a:outerShdw>
            </a:effectLst>
            <a:extLst>
              <a:ext uri="{91240B29-F687-4F45-9708-019B960494DF}">
                <a14:hiddenLine xmlns:a14="http://schemas.microsoft.com/office/drawing/2010/main" w="9525">
                  <a:solidFill>
                    <a:srgbClr val="000000"/>
                  </a:solidFill>
                  <a:prstDash val="solid"/>
                  <a:round/>
                  <a:headEnd/>
                  <a:tailEnd/>
                </a14:hiddenLine>
              </a:ext>
            </a:extLst>
          </p:spPr>
          <p:txBody>
            <a:bodyPr/>
            <a:lstStyle/>
            <a:p>
              <a:endParaRPr lang="en-US"/>
            </a:p>
          </p:txBody>
        </p:sp>
        <p:sp>
          <p:nvSpPr>
            <p:cNvPr id="9" name="Freeform 6"/>
            <p:cNvSpPr>
              <a:spLocks/>
            </p:cNvSpPr>
            <p:nvPr/>
          </p:nvSpPr>
          <p:spPr bwMode="auto">
            <a:xfrm>
              <a:off x="1428" y="2201"/>
              <a:ext cx="1410" cy="1402"/>
            </a:xfrm>
            <a:custGeom>
              <a:avLst/>
              <a:gdLst>
                <a:gd name="T0" fmla="*/ 1 w 168"/>
                <a:gd name="T1" fmla="*/ 0 h 167"/>
                <a:gd name="T2" fmla="*/ 1 w 168"/>
                <a:gd name="T3" fmla="*/ 0 h 167"/>
                <a:gd name="T4" fmla="*/ 167 w 168"/>
                <a:gd name="T5" fmla="*/ 167 h 167"/>
                <a:gd name="T6" fmla="*/ 168 w 168"/>
                <a:gd name="T7" fmla="*/ 0 h 167"/>
                <a:gd name="T8" fmla="*/ 1 w 168"/>
                <a:gd name="T9" fmla="*/ 0 h 167"/>
              </a:gdLst>
              <a:ahLst/>
              <a:cxnLst>
                <a:cxn ang="0">
                  <a:pos x="T0" y="T1"/>
                </a:cxn>
                <a:cxn ang="0">
                  <a:pos x="T2" y="T3"/>
                </a:cxn>
                <a:cxn ang="0">
                  <a:pos x="T4" y="T5"/>
                </a:cxn>
                <a:cxn ang="0">
                  <a:pos x="T6" y="T7"/>
                </a:cxn>
                <a:cxn ang="0">
                  <a:pos x="T8" y="T9"/>
                </a:cxn>
              </a:cxnLst>
              <a:rect l="0" t="0" r="r" b="b"/>
              <a:pathLst>
                <a:path w="168" h="167">
                  <a:moveTo>
                    <a:pt x="1" y="0"/>
                  </a:moveTo>
                  <a:cubicBezTo>
                    <a:pt x="1" y="0"/>
                    <a:pt x="1" y="0"/>
                    <a:pt x="1" y="0"/>
                  </a:cubicBezTo>
                  <a:cubicBezTo>
                    <a:pt x="0" y="92"/>
                    <a:pt x="75" y="167"/>
                    <a:pt x="167" y="167"/>
                  </a:cubicBezTo>
                  <a:lnTo>
                    <a:pt x="168" y="0"/>
                  </a:lnTo>
                  <a:lnTo>
                    <a:pt x="1" y="0"/>
                  </a:lnTo>
                  <a:close/>
                </a:path>
              </a:pathLst>
            </a:custGeom>
            <a:gradFill rotWithShape="1">
              <a:gsLst>
                <a:gs pos="0">
                  <a:schemeClr val="folHlink"/>
                </a:gs>
                <a:gs pos="100000">
                  <a:srgbClr val="99CCFF"/>
                </a:gs>
              </a:gsLst>
              <a:lin ang="18900000" scaled="1"/>
            </a:gradFill>
            <a:ln>
              <a:noFill/>
            </a:ln>
            <a:effectLst>
              <a:outerShdw dist="35921" dir="2700000" algn="ctr" rotWithShape="0">
                <a:schemeClr val="tx1">
                  <a:alpha val="50000"/>
                </a:schemeClr>
              </a:outerShdw>
            </a:effectLst>
            <a:extLst>
              <a:ext uri="{91240B29-F687-4F45-9708-019B960494DF}">
                <a14:hiddenLine xmlns:a14="http://schemas.microsoft.com/office/drawing/2010/main" w="9525">
                  <a:solidFill>
                    <a:srgbClr val="000000"/>
                  </a:solidFill>
                  <a:prstDash val="solid"/>
                  <a:round/>
                  <a:headEnd/>
                  <a:tailEnd/>
                </a14:hiddenLine>
              </a:ext>
            </a:extLst>
          </p:spPr>
          <p:txBody>
            <a:bodyPr/>
            <a:lstStyle/>
            <a:p>
              <a:endParaRPr lang="en-US"/>
            </a:p>
          </p:txBody>
        </p:sp>
        <p:sp>
          <p:nvSpPr>
            <p:cNvPr id="10" name="Freeform 7"/>
            <p:cNvSpPr>
              <a:spLocks/>
            </p:cNvSpPr>
            <p:nvPr/>
          </p:nvSpPr>
          <p:spPr bwMode="auto">
            <a:xfrm>
              <a:off x="1436" y="716"/>
              <a:ext cx="1402" cy="1402"/>
            </a:xfrm>
            <a:custGeom>
              <a:avLst/>
              <a:gdLst>
                <a:gd name="T0" fmla="*/ 167 w 167"/>
                <a:gd name="T1" fmla="*/ 0 h 167"/>
                <a:gd name="T2" fmla="*/ 0 w 167"/>
                <a:gd name="T3" fmla="*/ 167 h 167"/>
                <a:gd name="T4" fmla="*/ 167 w 167"/>
                <a:gd name="T5" fmla="*/ 167 h 167"/>
                <a:gd name="T6" fmla="*/ 167 w 167"/>
                <a:gd name="T7" fmla="*/ 0 h 167"/>
              </a:gdLst>
              <a:ahLst/>
              <a:cxnLst>
                <a:cxn ang="0">
                  <a:pos x="T0" y="T1"/>
                </a:cxn>
                <a:cxn ang="0">
                  <a:pos x="T2" y="T3"/>
                </a:cxn>
                <a:cxn ang="0">
                  <a:pos x="T4" y="T5"/>
                </a:cxn>
                <a:cxn ang="0">
                  <a:pos x="T6" y="T7"/>
                </a:cxn>
              </a:cxnLst>
              <a:rect l="0" t="0" r="r" b="b"/>
              <a:pathLst>
                <a:path w="167" h="167">
                  <a:moveTo>
                    <a:pt x="167" y="0"/>
                  </a:moveTo>
                  <a:cubicBezTo>
                    <a:pt x="74" y="0"/>
                    <a:pt x="0" y="74"/>
                    <a:pt x="0" y="167"/>
                  </a:cubicBezTo>
                  <a:lnTo>
                    <a:pt x="167" y="167"/>
                  </a:lnTo>
                  <a:lnTo>
                    <a:pt x="167" y="0"/>
                  </a:lnTo>
                  <a:close/>
                </a:path>
              </a:pathLst>
            </a:custGeom>
            <a:gradFill rotWithShape="1">
              <a:gsLst>
                <a:gs pos="0">
                  <a:srgbClr val="FF3300"/>
                </a:gs>
                <a:gs pos="100000">
                  <a:srgbClr val="FFCC66"/>
                </a:gs>
              </a:gsLst>
              <a:lin ang="2700000" scaled="1"/>
            </a:gradFill>
            <a:ln>
              <a:noFill/>
            </a:ln>
            <a:effectLst>
              <a:outerShdw dist="35921" dir="2700000" algn="ctr" rotWithShape="0">
                <a:schemeClr val="tx1">
                  <a:alpha val="50000"/>
                </a:schemeClr>
              </a:outerShdw>
            </a:effectLst>
            <a:extLst>
              <a:ext uri="{91240B29-F687-4F45-9708-019B960494DF}">
                <a14:hiddenLine xmlns:a14="http://schemas.microsoft.com/office/drawing/2010/main" w="9525">
                  <a:solidFill>
                    <a:srgbClr val="000000"/>
                  </a:solidFill>
                  <a:prstDash val="solid"/>
                  <a:round/>
                  <a:headEnd/>
                  <a:tailEnd/>
                </a14:hiddenLine>
              </a:ext>
            </a:extLst>
          </p:spPr>
          <p:txBody>
            <a:bodyPr/>
            <a:lstStyle/>
            <a:p>
              <a:endParaRPr lang="en-US"/>
            </a:p>
          </p:txBody>
        </p:sp>
        <p:sp>
          <p:nvSpPr>
            <p:cNvPr id="11" name="Text Box 8"/>
            <p:cNvSpPr txBox="1">
              <a:spLocks noChangeArrowheads="1"/>
            </p:cNvSpPr>
            <p:nvPr/>
          </p:nvSpPr>
          <p:spPr bwMode="auto">
            <a:xfrm>
              <a:off x="1630" y="1616"/>
              <a:ext cx="1069" cy="364"/>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a:r>
                <a:rPr lang="en-US" sz="1400" b="1" dirty="0">
                  <a:solidFill>
                    <a:schemeClr val="bg1"/>
                  </a:solidFill>
                </a:rPr>
                <a:t>Strengths</a:t>
              </a:r>
            </a:p>
          </p:txBody>
        </p:sp>
        <p:sp>
          <p:nvSpPr>
            <p:cNvPr id="12" name="Text Box 9"/>
            <p:cNvSpPr txBox="1">
              <a:spLocks noChangeArrowheads="1"/>
            </p:cNvSpPr>
            <p:nvPr/>
          </p:nvSpPr>
          <p:spPr bwMode="auto">
            <a:xfrm>
              <a:off x="1231" y="2432"/>
              <a:ext cx="1468" cy="364"/>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a:r>
                <a:rPr lang="en-US" sz="1400" b="1" dirty="0">
                  <a:solidFill>
                    <a:schemeClr val="bg1"/>
                  </a:solidFill>
                </a:rPr>
                <a:t>Opportunities</a:t>
              </a:r>
            </a:p>
          </p:txBody>
        </p:sp>
        <p:sp>
          <p:nvSpPr>
            <p:cNvPr id="13" name="Text Box 10"/>
            <p:cNvSpPr txBox="1">
              <a:spLocks noChangeArrowheads="1"/>
            </p:cNvSpPr>
            <p:nvPr/>
          </p:nvSpPr>
          <p:spPr bwMode="auto">
            <a:xfrm>
              <a:off x="3061" y="2432"/>
              <a:ext cx="982" cy="401"/>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600" b="1" dirty="0">
                  <a:solidFill>
                    <a:schemeClr val="bg1"/>
                  </a:solidFill>
                </a:rPr>
                <a:t>Threats</a:t>
              </a:r>
            </a:p>
          </p:txBody>
        </p:sp>
        <p:sp>
          <p:nvSpPr>
            <p:cNvPr id="14" name="Text Box 12"/>
            <p:cNvSpPr txBox="1">
              <a:spLocks noChangeArrowheads="1"/>
            </p:cNvSpPr>
            <p:nvPr/>
          </p:nvSpPr>
          <p:spPr bwMode="auto">
            <a:xfrm>
              <a:off x="2917" y="456"/>
              <a:ext cx="198" cy="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12900" dirty="0">
                <a:latin typeface="Arial Black" panose="020B0A04020102020204" pitchFamily="34" charset="0"/>
              </a:endParaRPr>
            </a:p>
          </p:txBody>
        </p:sp>
        <p:sp>
          <p:nvSpPr>
            <p:cNvPr id="15" name="Text Box 15"/>
            <p:cNvSpPr txBox="1">
              <a:spLocks noChangeArrowheads="1"/>
            </p:cNvSpPr>
            <p:nvPr/>
          </p:nvSpPr>
          <p:spPr bwMode="auto">
            <a:xfrm>
              <a:off x="3061" y="1616"/>
              <a:ext cx="1313" cy="364"/>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400" b="1" dirty="0">
                  <a:solidFill>
                    <a:schemeClr val="bg1"/>
                  </a:solidFill>
                </a:rPr>
                <a:t>Weaknesses</a:t>
              </a:r>
            </a:p>
          </p:txBody>
        </p:sp>
      </p:grpSp>
      <p:sp>
        <p:nvSpPr>
          <p:cNvPr id="16" name="標題 1"/>
          <p:cNvSpPr>
            <a:spLocks noGrp="1"/>
          </p:cNvSpPr>
          <p:nvPr>
            <p:ph type="title"/>
          </p:nvPr>
        </p:nvSpPr>
        <p:spPr>
          <a:xfrm>
            <a:off x="1321278" y="116296"/>
            <a:ext cx="9392729" cy="963343"/>
          </a:xfrm>
        </p:spPr>
        <p:txBody>
          <a:bodyPr>
            <a:normAutofit fontScale="90000"/>
          </a:bodyPr>
          <a:lstStyle/>
          <a:p>
            <a:pPr algn="ctr"/>
            <a:r>
              <a:rPr lang="en-US" dirty="0" smtClean="0">
                <a:solidFill>
                  <a:srgbClr val="FF0000"/>
                </a:solidFill>
                <a:effectLst>
                  <a:outerShdw blurRad="63500" sx="102000" sy="102000" algn="ctr" rotWithShape="0">
                    <a:prstClr val="black">
                      <a:alpha val="40000"/>
                    </a:prstClr>
                  </a:outerShdw>
                  <a:reflection blurRad="6350" stA="50000" endA="300" endPos="50000" dist="29997" dir="5400000" sy="-100000" algn="bl" rotWithShape="0"/>
                </a:effectLst>
              </a:rPr>
              <a:t>SITUATION ANALYSIS 2 </a:t>
            </a:r>
            <a:r>
              <a:rPr lang="en-AU" dirty="0"/>
              <a:t>15%</a:t>
            </a:r>
            <a:br>
              <a:rPr lang="en-AU" dirty="0"/>
            </a:br>
            <a:endParaRPr lang="en-US" dirty="0">
              <a:solidFill>
                <a:srgbClr val="FF0000"/>
              </a:solidFill>
              <a:effectLst>
                <a:outerShdw blurRad="63500" sx="102000" sy="102000" algn="ctr" rotWithShape="0">
                  <a:prstClr val="black">
                    <a:alpha val="40000"/>
                  </a:prstClr>
                </a:outerShdw>
                <a:reflection blurRad="6350" stA="50000" endA="300" endPos="50000" dist="29997" dir="5400000" sy="-100000" algn="bl" rotWithShape="0"/>
              </a:effectLst>
            </a:endParaRPr>
          </a:p>
        </p:txBody>
      </p:sp>
      <p:sp>
        <p:nvSpPr>
          <p:cNvPr id="4" name="文字方塊 3"/>
          <p:cNvSpPr txBox="1"/>
          <p:nvPr/>
        </p:nvSpPr>
        <p:spPr>
          <a:xfrm>
            <a:off x="1102825" y="2949684"/>
            <a:ext cx="829907" cy="492443"/>
          </a:xfrm>
          <a:prstGeom prst="rect">
            <a:avLst/>
          </a:prstGeom>
          <a:noFill/>
        </p:spPr>
        <p:txBody>
          <a:bodyPr wrap="none" rtlCol="0">
            <a:spAutoFit/>
          </a:bodyPr>
          <a:lstStyle/>
          <a:p>
            <a:r>
              <a:rPr lang="en-US" sz="2600" dirty="0" smtClean="0">
                <a:solidFill>
                  <a:srgbClr val="FF0000"/>
                </a:solidFill>
              </a:rPr>
              <a:t>PEST</a:t>
            </a:r>
            <a:endParaRPr lang="en-US" sz="2600" dirty="0"/>
          </a:p>
        </p:txBody>
      </p:sp>
      <p:pic>
        <p:nvPicPr>
          <p:cNvPr id="2" name="SWOT AND PES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2911" y="6115050"/>
            <a:ext cx="609600" cy="609600"/>
          </a:xfrm>
          <a:prstGeom prst="rect">
            <a:avLst/>
          </a:prstGeom>
        </p:spPr>
      </p:pic>
    </p:spTree>
    <p:extLst>
      <p:ext uri="{BB962C8B-B14F-4D97-AF65-F5344CB8AC3E}">
        <p14:creationId xmlns:p14="http://schemas.microsoft.com/office/powerpoint/2010/main" val="38566545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34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3536" y="442764"/>
            <a:ext cx="7589807" cy="946091"/>
          </a:xfrm>
        </p:spPr>
        <p:txBody>
          <a:bodyPr/>
          <a:lstStyle/>
          <a:p>
            <a:pPr algn="ctr"/>
            <a:r>
              <a:rPr lang="en-US" dirty="0" smtClean="0">
                <a:solidFill>
                  <a:schemeClr val="accent2"/>
                </a:solidFill>
                <a:effectLst>
                  <a:reflection blurRad="6350" stA="50000" endA="300" endPos="50000" dist="29997" dir="5400000" sy="-100000" algn="bl" rotWithShape="0"/>
                </a:effectLst>
              </a:rPr>
              <a:t>OBJECTIVES</a:t>
            </a:r>
            <a:endParaRPr lang="en-US" dirty="0"/>
          </a:p>
        </p:txBody>
      </p:sp>
      <p:sp>
        <p:nvSpPr>
          <p:cNvPr id="4" name="內容版面配置區 2"/>
          <p:cNvSpPr>
            <a:spLocks noGrp="1"/>
          </p:cNvSpPr>
          <p:nvPr>
            <p:ph idx="1"/>
          </p:nvPr>
        </p:nvSpPr>
        <p:spPr>
          <a:xfrm>
            <a:off x="838200" y="1825625"/>
            <a:ext cx="6269966" cy="4351338"/>
          </a:xfrm>
        </p:spPr>
        <p:txBody>
          <a:bodyPr/>
          <a:lstStyle/>
          <a:p>
            <a:r>
              <a:rPr lang="en-US" sz="2000" dirty="0">
                <a:solidFill>
                  <a:schemeClr val="accent2"/>
                </a:solidFill>
              </a:rPr>
              <a:t>Corporate Objectives</a:t>
            </a:r>
            <a:endParaRPr lang="en-US" sz="2000" dirty="0" smtClean="0"/>
          </a:p>
          <a:p>
            <a:r>
              <a:rPr lang="en-US" sz="2000" dirty="0" smtClean="0"/>
              <a:t>How is the money going to use after receive the money </a:t>
            </a:r>
          </a:p>
          <a:p>
            <a:endParaRPr lang="en-US" dirty="0"/>
          </a:p>
        </p:txBody>
      </p:sp>
      <p:sp>
        <p:nvSpPr>
          <p:cNvPr id="5" name="內容版面配置區 2"/>
          <p:cNvSpPr txBox="1">
            <a:spLocks/>
          </p:cNvSpPr>
          <p:nvPr/>
        </p:nvSpPr>
        <p:spPr>
          <a:xfrm>
            <a:off x="838200" y="303332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solidFill>
                  <a:schemeClr val="accent2"/>
                </a:solidFill>
              </a:rPr>
              <a:t>Marketing Objectives</a:t>
            </a:r>
            <a:endParaRPr lang="en-US" sz="2000" dirty="0" smtClean="0"/>
          </a:p>
          <a:p>
            <a:r>
              <a:rPr lang="en-US" sz="2000" dirty="0" smtClean="0"/>
              <a:t>How much are you going to sell</a:t>
            </a:r>
            <a:endParaRPr lang="en-US" sz="2000" dirty="0"/>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4936" y="5988526"/>
            <a:ext cx="609600" cy="609600"/>
          </a:xfrm>
          <a:prstGeom prst="rect">
            <a:avLst/>
          </a:prstGeom>
        </p:spPr>
      </p:pic>
    </p:spTree>
    <p:extLst>
      <p:ext uri="{BB962C8B-B14F-4D97-AF65-F5344CB8AC3E}">
        <p14:creationId xmlns:p14="http://schemas.microsoft.com/office/powerpoint/2010/main" val="23638216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2154" y="201223"/>
            <a:ext cx="10515600" cy="1325563"/>
          </a:xfrm>
        </p:spPr>
        <p:txBody>
          <a:bodyPr/>
          <a:lstStyle/>
          <a:p>
            <a:pPr algn="ctr"/>
            <a:r>
              <a:rPr lang="en-US" dirty="0" smtClean="0">
                <a:solidFill>
                  <a:srgbClr val="00B0F0"/>
                </a:solidFill>
              </a:rPr>
              <a:t>MARKETING PROGRAM</a:t>
            </a:r>
            <a:endParaRPr lang="en-US" dirty="0">
              <a:solidFill>
                <a:srgbClr val="00B0F0"/>
              </a:solidFill>
            </a:endParaRPr>
          </a:p>
        </p:txBody>
      </p:sp>
      <p:sp>
        <p:nvSpPr>
          <p:cNvPr id="4" name="內容版面配置區 2"/>
          <p:cNvSpPr>
            <a:spLocks noGrp="1"/>
          </p:cNvSpPr>
          <p:nvPr>
            <p:ph idx="1"/>
          </p:nvPr>
        </p:nvSpPr>
        <p:spPr>
          <a:xfrm>
            <a:off x="322053" y="1748975"/>
            <a:ext cx="3733800" cy="4351338"/>
          </a:xfrm>
        </p:spPr>
        <p:txBody>
          <a:bodyPr>
            <a:normAutofit/>
          </a:bodyPr>
          <a:lstStyle/>
          <a:p>
            <a:pPr marL="0" indent="0">
              <a:buNone/>
            </a:pPr>
            <a:r>
              <a:rPr lang="en-US" dirty="0">
                <a:solidFill>
                  <a:srgbClr val="00B0F0"/>
                </a:solidFill>
              </a:rPr>
              <a:t>Marketing </a:t>
            </a:r>
            <a:r>
              <a:rPr lang="en-US" dirty="0" smtClean="0">
                <a:solidFill>
                  <a:srgbClr val="00B0F0"/>
                </a:solidFill>
              </a:rPr>
              <a:t>Mix(4P) </a:t>
            </a:r>
            <a:r>
              <a:rPr lang="en-AU" dirty="0"/>
              <a:t>20</a:t>
            </a:r>
            <a:r>
              <a:rPr lang="en-AU" dirty="0" smtClean="0"/>
              <a:t>%</a:t>
            </a:r>
            <a:endParaRPr lang="en-US" dirty="0" smtClean="0"/>
          </a:p>
          <a:p>
            <a:r>
              <a:rPr lang="en-US" dirty="0" smtClean="0"/>
              <a:t>Product?</a:t>
            </a:r>
          </a:p>
          <a:p>
            <a:r>
              <a:rPr lang="en-US" dirty="0" smtClean="0"/>
              <a:t>Pricing?</a:t>
            </a:r>
          </a:p>
          <a:p>
            <a:r>
              <a:rPr lang="en-US" dirty="0" smtClean="0"/>
              <a:t>Place?</a:t>
            </a:r>
          </a:p>
          <a:p>
            <a:r>
              <a:rPr lang="en-US" dirty="0" smtClean="0"/>
              <a:t>Promotion?</a:t>
            </a:r>
          </a:p>
          <a:p>
            <a:endParaRPr lang="en-US" dirty="0"/>
          </a:p>
          <a:p>
            <a:pPr marL="0" indent="0">
              <a:buNone/>
            </a:pPr>
            <a:endParaRPr lang="en-US" dirty="0"/>
          </a:p>
        </p:txBody>
      </p:sp>
      <p:sp>
        <p:nvSpPr>
          <p:cNvPr id="6" name="內容版面配置區 2"/>
          <p:cNvSpPr txBox="1">
            <a:spLocks/>
          </p:cNvSpPr>
          <p:nvPr/>
        </p:nvSpPr>
        <p:spPr>
          <a:xfrm>
            <a:off x="5110326" y="1748975"/>
            <a:ext cx="35224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B0F0"/>
                </a:solidFill>
              </a:rPr>
              <a:t>Market Research</a:t>
            </a:r>
            <a:endParaRPr lang="en-US" altLang="zh-CN" sz="2000" dirty="0" smtClean="0"/>
          </a:p>
          <a:p>
            <a:r>
              <a:rPr lang="en-US" altLang="zh-CN" sz="2000" dirty="0" smtClean="0"/>
              <a:t>What information do we need to capture?</a:t>
            </a:r>
          </a:p>
          <a:p>
            <a:r>
              <a:rPr lang="en-US" altLang="zh-CN" sz="2000" dirty="0" smtClean="0"/>
              <a:t>How can we make them do research?</a:t>
            </a:r>
          </a:p>
          <a:p>
            <a:r>
              <a:rPr lang="en-US" sz="2000" dirty="0" smtClean="0"/>
              <a:t>Describe how market research information will be obtained, stored and updated ?</a:t>
            </a:r>
          </a:p>
          <a:p>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pic>
        <p:nvPicPr>
          <p:cNvPr id="7" name="Marketing Mi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22053" y="6017702"/>
            <a:ext cx="609600" cy="609600"/>
          </a:xfrm>
          <a:prstGeom prst="rect">
            <a:avLst/>
          </a:prstGeom>
        </p:spPr>
      </p:pic>
    </p:spTree>
    <p:extLst>
      <p:ext uri="{BB962C8B-B14F-4D97-AF65-F5344CB8AC3E}">
        <p14:creationId xmlns:p14="http://schemas.microsoft.com/office/powerpoint/2010/main" val="20004553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17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1857</TotalTime>
  <Words>435</Words>
  <Application>Microsoft Office PowerPoint</Application>
  <PresentationFormat>寬螢幕</PresentationFormat>
  <Paragraphs>153</Paragraphs>
  <Slides>12</Slides>
  <Notes>1</Notes>
  <HiddenSlides>0</HiddenSlides>
  <MMClips>11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12</vt:i4>
      </vt:variant>
    </vt:vector>
  </HeadingPairs>
  <TitlesOfParts>
    <vt:vector size="22" baseType="lpstr">
      <vt:lpstr>ＭＳ Ｐゴシック</vt:lpstr>
      <vt:lpstr>新細明體</vt:lpstr>
      <vt:lpstr>宋体</vt:lpstr>
      <vt:lpstr>Arial</vt:lpstr>
      <vt:lpstr>Arial Black</vt:lpstr>
      <vt:lpstr>Calibri</vt:lpstr>
      <vt:lpstr>Calibri Light</vt:lpstr>
      <vt:lpstr>Times</vt:lpstr>
      <vt:lpstr>Wingdings 2</vt:lpstr>
      <vt:lpstr>Office 佈景主題</vt:lpstr>
      <vt:lpstr>Marketing Plan (RATM) </vt:lpstr>
      <vt:lpstr>Executive Summary</vt:lpstr>
      <vt:lpstr>Introduction &amp; Marketing Objectives 5%</vt:lpstr>
      <vt:lpstr>Background 5%  </vt:lpstr>
      <vt:lpstr>SITUATION ANALYSIS</vt:lpstr>
      <vt:lpstr>SITUATION ANALYSIS 2</vt:lpstr>
      <vt:lpstr>SITUATION ANALYSIS 2 15% </vt:lpstr>
      <vt:lpstr>OBJECTIVES</vt:lpstr>
      <vt:lpstr>MARKETING PROGRAM</vt:lpstr>
      <vt:lpstr>Time Frame</vt:lpstr>
      <vt:lpstr>Conclusion 10%</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RATM</dc:title>
  <dc:creator>kitman yiu</dc:creator>
  <cp:lastModifiedBy>kitman yiu</cp:lastModifiedBy>
  <cp:revision>162</cp:revision>
  <dcterms:created xsi:type="dcterms:W3CDTF">2015-05-13T07:18:39Z</dcterms:created>
  <dcterms:modified xsi:type="dcterms:W3CDTF">2015-06-22T13:02:52Z</dcterms:modified>
</cp:coreProperties>
</file>